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380" r:id="rId3"/>
    <p:sldId id="369" r:id="rId4"/>
    <p:sldId id="383" r:id="rId5"/>
    <p:sldId id="313" r:id="rId6"/>
    <p:sldId id="370" r:id="rId7"/>
    <p:sldId id="381" r:id="rId8"/>
    <p:sldId id="382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927"/>
    <a:srgbClr val="FFE169"/>
    <a:srgbClr val="FBF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ijl, gemiddeld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98"/>
    <p:restoredTop sz="86325" autoAdjust="0"/>
  </p:normalViewPr>
  <p:slideViewPr>
    <p:cSldViewPr snapToGrid="0" snapToObjects="1">
      <p:cViewPr varScale="1">
        <p:scale>
          <a:sx n="54" d="100"/>
          <a:sy n="54" d="100"/>
        </p:scale>
        <p:origin x="1404" y="56"/>
      </p:cViewPr>
      <p:guideLst/>
    </p:cSldViewPr>
  </p:slideViewPr>
  <p:outlineViewPr>
    <p:cViewPr>
      <p:scale>
        <a:sx n="33" d="100"/>
        <a:sy n="33" d="100"/>
      </p:scale>
      <p:origin x="0" y="-1360"/>
    </p:cViewPr>
  </p:outlineViewPr>
  <p:notesTextViewPr>
    <p:cViewPr>
      <p:scale>
        <a:sx n="120" d="100"/>
        <a:sy n="12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EB9B8-E4BD-B04B-833A-8B583104985A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A6DEB-E3B2-464E-B766-BFB9CFE0A68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48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A6DEB-E3B2-464E-B766-BFB9CFE0A6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37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EA6DEB-E3B2-464E-B766-BFB9CFE0A6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768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A6DEB-E3B2-464E-B766-BFB9CFE0A6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10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A6DEB-E3B2-464E-B766-BFB9CFE0A6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75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A6DEB-E3B2-464E-B766-BFB9CFE0A6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50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A6DEB-E3B2-464E-B766-BFB9CFE0A6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00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A6DEB-E3B2-464E-B766-BFB9CFE0A6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94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BD5DE3-4FE8-0841-9CE1-1923A978F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23073CA-27D5-6644-9C5A-EA479BE1A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A4E8D73-69CA-4E41-BF6A-59319A103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D681-CF93-2048-AF74-E519AC5C8DBD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F524AB4-D205-B342-9C57-58480DBA8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E686ECC-410C-9E4D-B1D7-E46AD06AD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65B7-E56C-A64C-8D96-E12A7A299C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982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730059-8A55-9D49-BEEC-916C111F8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7370BB6-4BA3-F446-A30F-6DFFEE39C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340AFA-C9FA-904D-AA78-2532D1342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D681-CF93-2048-AF74-E519AC5C8DBD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2D21F8-BC9D-EB4A-BD99-921C3B15D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478B741-110C-4E47-8AB5-282C60843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65B7-E56C-A64C-8D96-E12A7A299C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817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2776FB2-4A2D-EC46-863F-848EFE3CF9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9FBF4FC-FA88-6C41-AF8B-99F960073E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0BA8C1-A410-104B-8345-4571958A1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D681-CF93-2048-AF74-E519AC5C8DBD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5973E95-AA9E-7F48-A931-0AF439B7D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C06727-215C-B74E-BBF5-03C206B2D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65B7-E56C-A64C-8D96-E12A7A299C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71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ullet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1824C1D-4906-3A4A-B5A7-7CF6C4EB7B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17147" y="1196975"/>
            <a:ext cx="7557707" cy="1253617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299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 err="1"/>
              <a:t>Title</a:t>
            </a:r>
            <a:endParaRPr lang="nl-NL" noProof="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D739B77-360B-C248-95B1-5B4A6819CF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186" y="6001200"/>
            <a:ext cx="1712283" cy="679430"/>
          </a:xfrm>
          <a:prstGeom prst="rect">
            <a:avLst/>
          </a:prstGeom>
          <a:ln>
            <a:noFill/>
          </a:ln>
        </p:spPr>
      </p:pic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4B633025-4CF3-E24C-A6D3-53F39D0816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7147" y="2450593"/>
            <a:ext cx="7557707" cy="3443316"/>
          </a:xfrm>
          <a:prstGeom prst="rect">
            <a:avLst/>
          </a:prstGeom>
        </p:spPr>
        <p:txBody>
          <a:bodyPr/>
          <a:lstStyle>
            <a:lvl1pPr marL="450715" marR="0" indent="-450715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88733" algn="l"/>
                <a:tab pos="1452127" algn="l"/>
              </a:tabLst>
              <a:defRPr lang="nl-NL" sz="2199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803034" indent="-309470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14091" indent="-311057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466410" indent="-311057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 lang="nl-NL" sz="2199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33013" indent="-366603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185332" indent="-352319">
              <a:spcBef>
                <a:spcPts val="600"/>
              </a:spcBef>
              <a:tabLst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6pPr>
            <a:lvl7pPr marL="2144070" indent="-311057">
              <a:tabLst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7pPr>
            <a:lvl8pPr marL="2496389" indent="-352319">
              <a:tabLst/>
              <a:defRPr lang="nl-NL" sz="2199" b="0" i="0" kern="1200" baseline="0" noProof="0" dirty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8pPr>
            <a:lvl9pPr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9pPr>
          </a:lstStyle>
          <a:p>
            <a:r>
              <a:rPr lang="nl-NL" noProof="0" dirty="0" err="1"/>
              <a:t>Ressimus</a:t>
            </a:r>
            <a:r>
              <a:rPr lang="nl-NL" noProof="0" dirty="0"/>
              <a:t> </a:t>
            </a:r>
            <a:r>
              <a:rPr lang="nl-NL" noProof="0" dirty="0" err="1"/>
              <a:t>exeri</a:t>
            </a:r>
            <a:r>
              <a:rPr lang="nl-NL" noProof="0" dirty="0"/>
              <a:t> </a:t>
            </a:r>
            <a:r>
              <a:rPr lang="nl-NL" noProof="0" dirty="0" err="1"/>
              <a:t>nus</a:t>
            </a:r>
            <a:r>
              <a:rPr lang="nl-NL" noProof="0" dirty="0"/>
              <a:t> et </a:t>
            </a:r>
            <a:r>
              <a:rPr lang="nl-NL" noProof="0" dirty="0" err="1"/>
              <a:t>ipienda</a:t>
            </a:r>
            <a:r>
              <a:rPr lang="nl-NL" noProof="0" dirty="0"/>
              <a:t> et </a:t>
            </a:r>
            <a:r>
              <a:rPr lang="nl-NL" noProof="0" dirty="0" err="1"/>
              <a:t>adiantot</a:t>
            </a:r>
            <a:r>
              <a:rPr lang="nl-NL" noProof="0" dirty="0"/>
              <a:t> </a:t>
            </a:r>
            <a:r>
              <a:rPr lang="nl-NL" noProof="0" dirty="0" err="1"/>
              <a:t>IqueMolorepudit</a:t>
            </a:r>
            <a:r>
              <a:rPr lang="nl-NL" noProof="0" dirty="0"/>
              <a:t> </a:t>
            </a:r>
            <a:r>
              <a:rPr lang="nl-NL" noProof="0" dirty="0" err="1"/>
              <a:t>niminti</a:t>
            </a:r>
            <a:r>
              <a:rPr lang="nl-NL" noProof="0" dirty="0"/>
              <a:t> </a:t>
            </a:r>
            <a:r>
              <a:rPr lang="nl-NL" noProof="0" dirty="0" err="1"/>
              <a:t>nonsendaecae</a:t>
            </a:r>
            <a:r>
              <a:rPr lang="nl-NL" noProof="0" dirty="0"/>
              <a:t> </a:t>
            </a:r>
            <a:r>
              <a:rPr lang="nl-NL" noProof="0" dirty="0" err="1"/>
              <a:t>volor</a:t>
            </a:r>
            <a:r>
              <a:rPr lang="nl-NL" noProof="0" dirty="0"/>
              <a:t> a ad et ut </a:t>
            </a:r>
            <a:r>
              <a:rPr lang="nl-NL" noProof="0" dirty="0" err="1"/>
              <a:t>eum</a:t>
            </a:r>
            <a:r>
              <a:rPr lang="nl-NL" noProof="0" dirty="0"/>
              <a:t> se pos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</a:t>
            </a:r>
            <a:r>
              <a:rPr lang="nl-NL" noProof="0" dirty="0" err="1"/>
              <a:t>quia</a:t>
            </a:r>
            <a:r>
              <a:rPr lang="nl-NL" noProof="0" dirty="0"/>
              <a:t> </a:t>
            </a:r>
            <a:r>
              <a:rPr lang="nl-NL" noProof="0" dirty="0" err="1"/>
              <a:t>doluptio</a:t>
            </a:r>
            <a:r>
              <a:rPr lang="nl-NL" noProof="0" dirty="0"/>
              <a:t> </a:t>
            </a:r>
            <a:r>
              <a:rPr lang="nl-NL" noProof="0" dirty="0" err="1"/>
              <a:t>iduciis</a:t>
            </a:r>
            <a:r>
              <a:rPr lang="nl-NL" noProof="0" dirty="0"/>
              <a:t> </a:t>
            </a:r>
            <a:r>
              <a:rPr lang="nl-NL" noProof="0" dirty="0" err="1"/>
              <a:t>sedis</a:t>
            </a:r>
            <a:r>
              <a:rPr lang="nl-NL" noProof="0" dirty="0"/>
              <a:t> </a:t>
            </a:r>
            <a:r>
              <a:rPr lang="nl-NL" noProof="0" dirty="0" err="1"/>
              <a:t>sitat</a:t>
            </a:r>
            <a:endParaRPr lang="nl-NL" noProof="0" dirty="0"/>
          </a:p>
          <a:p>
            <a:pPr lvl="1"/>
            <a:r>
              <a:rPr lang="nl-NL" noProof="0" dirty="0" err="1"/>
              <a:t>L;ajgda;ldgjs</a:t>
            </a:r>
            <a:endParaRPr lang="nl-NL" noProof="0" dirty="0"/>
          </a:p>
          <a:p>
            <a:pPr lvl="2"/>
            <a:r>
              <a:rPr lang="nl-NL" noProof="0" dirty="0" err="1"/>
              <a:t>Lkadghjs;aoigdhsj</a:t>
            </a:r>
            <a:endParaRPr lang="nl-NL" noProof="0" dirty="0"/>
          </a:p>
          <a:p>
            <a:pPr lvl="3"/>
            <a:r>
              <a:rPr lang="nl-NL" noProof="0" dirty="0"/>
              <a:t>;</a:t>
            </a:r>
            <a:r>
              <a:rPr lang="nl-NL" noProof="0" dirty="0" err="1"/>
              <a:t>lasijdf;alkgdjs</a:t>
            </a:r>
            <a:endParaRPr lang="nl-NL" noProof="0" dirty="0"/>
          </a:p>
          <a:p>
            <a:pPr lvl="4"/>
            <a:r>
              <a:rPr lang="nl-NL" noProof="0" dirty="0"/>
              <a:t>;</a:t>
            </a:r>
            <a:r>
              <a:rPr lang="nl-NL" noProof="0" dirty="0" err="1"/>
              <a:t>ladsgjlasdkgj</a:t>
            </a:r>
            <a:endParaRPr lang="nl-NL" noProof="0" dirty="0"/>
          </a:p>
          <a:p>
            <a:pPr lvl="5"/>
            <a:r>
              <a:rPr lang="nl-NL" noProof="0" dirty="0" err="1"/>
              <a:t>A;lgdkj;asldgjk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60530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5F7C2E-AD67-1D4A-B25C-C97624C9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77A393-5824-B04D-9C10-CC3A88114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B082A5-69AD-F348-B9DE-901053071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D681-CF93-2048-AF74-E519AC5C8DBD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F21D78-C747-5547-9085-DE509C6E8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B3D615-3B4A-A746-9F81-ABA7CE79D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65B7-E56C-A64C-8D96-E12A7A299C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40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15A4D3-851A-BA41-8B84-E372BD1EA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4A07B29-EFD9-0F41-8AE2-BEA59A18A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351688-F689-B64F-817F-F0047D2A4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D681-CF93-2048-AF74-E519AC5C8DBD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5F0020-5CEF-F040-BFAC-FD07D2EC1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A029A16-D227-0F42-AE9F-A149E0FDA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65B7-E56C-A64C-8D96-E12A7A299C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708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E81897-5252-C14A-BB16-3344D1AD6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806C28-24F9-6944-8DA6-78B478E6B6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B860633-D60B-E144-8BC6-42CE83FA6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63BA639-7CAB-B44D-A431-ED318F869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D681-CF93-2048-AF74-E519AC5C8DBD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D2D7332-8EAF-5845-8AEA-B00BEC8C6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CF55717-578D-DC4E-92DE-62DC79DE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65B7-E56C-A64C-8D96-E12A7A299C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289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45FCA2-9F3A-624F-AE72-5A1BF2D70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ACCB116-0D08-A04B-A676-0F8A4B6E1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4AE1846-8FF2-C447-B5FA-D0D5A60A1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08524E2-B502-F249-874C-E19A6DBC0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4F5038D-52BB-1A48-A4C4-E26CAFFE4F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413BF2E-65E2-714E-A58A-F8602121C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D681-CF93-2048-AF74-E519AC5C8DBD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19F504C-FAB8-2541-96B8-4011755E4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7E03947-D0CE-0946-B920-F74DE876B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65B7-E56C-A64C-8D96-E12A7A299C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324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AC6B2C-4FB0-8C42-86AF-0CE2D5A43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8F837BB-AD51-DB49-91B7-E65DE626D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D681-CF93-2048-AF74-E519AC5C8DBD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21F9260-130D-8E44-A234-6DE133CB7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B9656C5-33DC-B341-8857-45EAC384F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65B7-E56C-A64C-8D96-E12A7A299C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164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E420D8C-6A4C-8440-ABB5-702586DD4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D681-CF93-2048-AF74-E519AC5C8DBD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C34ADB-2BC0-604B-8416-55CF4456C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8136E89-4175-124D-8045-8E28548DC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65B7-E56C-A64C-8D96-E12A7A299C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261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F5B5EA-78A8-824B-BC63-ED75B1148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978FCD-82DF-434E-8A32-D5470396A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6928DA1-1398-A743-B9A9-1CE2607D7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0865BED-899D-CD4F-829A-2FC188EB4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D681-CF93-2048-AF74-E519AC5C8DBD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6688E17-9605-C844-A03A-285B54D7E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B54978D-ED29-CE48-ABA9-70271EFF1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65B7-E56C-A64C-8D96-E12A7A299C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9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096DF7-1DF7-AB45-85B2-A5EB9A1FF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2B3F7DD-A13C-0D49-A41F-9CEE5C9AE2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6143E17-C1C5-8842-A38D-90D79E1C7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C09D4BB-36E0-8745-BD20-D06F0BA21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D681-CF93-2048-AF74-E519AC5C8DBD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49F0899-443C-CE4A-A8EA-9965691E3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5183251-577F-A24D-959F-5ACF7F85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65B7-E56C-A64C-8D96-E12A7A299C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216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A78EFF4-4687-6747-9AD3-454B65A6B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51DDA74-D7AA-7145-B22D-1EFCC30B5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6AFEC1-4B8D-EA46-A1E1-35DACED56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AD681-CF93-2048-AF74-E519AC5C8DBD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5BDE34-D149-8444-921E-4ECBD95B9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6D16B2-41D8-9445-9F21-CE7EFE2532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065B7-E56C-A64C-8D96-E12A7A299C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053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4.tiff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4.tiff"/><Relationship Id="rId5" Type="http://schemas.openxmlformats.org/officeDocument/2006/relationships/image" Target="../media/image6.tif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4.tiff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4.tiff"/><Relationship Id="rId4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image" Target="../media/image4.tiff"/><Relationship Id="rId4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B3D2A0D-8912-0543-B06B-B51F4E5D3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101" y="480305"/>
            <a:ext cx="2520131" cy="63592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D754DBC-6177-FA40-AD77-6FAE1D954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4362" y="462267"/>
            <a:ext cx="2414537" cy="724361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49A03E64-2AE6-734D-9A5B-A1EF84959D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3166" y="1516945"/>
            <a:ext cx="5317662" cy="2133894"/>
          </a:xfrm>
          <a:prstGeom prst="rect">
            <a:avLst/>
          </a:prstGeom>
        </p:spPr>
      </p:pic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9E42F9F1-A229-C44C-A1EF-1C967BC20CA7}"/>
              </a:ext>
            </a:extLst>
          </p:cNvPr>
          <p:cNvSpPr txBox="1">
            <a:spLocks/>
          </p:cNvSpPr>
          <p:nvPr/>
        </p:nvSpPr>
        <p:spPr>
          <a:xfrm>
            <a:off x="3263166" y="4357668"/>
            <a:ext cx="5317662" cy="983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0" algn="ctr"/>
            <a:r>
              <a:rPr lang="nl-NL" sz="3200" b="1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Werkvorm: Oefengesprek</a:t>
            </a:r>
            <a:endParaRPr lang="nl-NL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08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3"/>
    </mc:Choice>
    <mc:Fallback xmlns="">
      <p:transition spd="slow" advTm="624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10C3CEEC-9338-884F-B455-358DAC1AD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187381"/>
            <a:ext cx="685521" cy="274209"/>
          </a:xfrm>
          <a:prstGeom prst="rect">
            <a:avLst/>
          </a:prstGeom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786B9901-CC09-5949-AA28-BEEB71698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679" y="335044"/>
            <a:ext cx="6520264" cy="422386"/>
          </a:xfrm>
        </p:spPr>
        <p:txBody>
          <a:bodyPr>
            <a:normAutofit fontScale="90000"/>
          </a:bodyPr>
          <a:lstStyle/>
          <a:p>
            <a:r>
              <a:rPr lang="en-US" dirty="0"/>
              <a:t>Welkom!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BC1278A-0A11-8E4A-BF77-F5F340272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4346" y="6192703"/>
            <a:ext cx="1049164" cy="314749"/>
          </a:xfrm>
          <a:prstGeom prst="rect">
            <a:avLst/>
          </a:prstGeom>
        </p:spPr>
      </p:pic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187DA71A-8FE8-B240-9844-BB1A2AADC1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678" y="757429"/>
            <a:ext cx="11368511" cy="543527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Doel: B</a:t>
            </a:r>
            <a:r>
              <a:rPr lang="nl-NL" sz="2400" dirty="0" err="1"/>
              <a:t>egeleiden</a:t>
            </a:r>
            <a:r>
              <a:rPr lang="nl-NL" sz="2400" dirty="0"/>
              <a:t> van een gesprek met een student die het Thermos-dashboard gebruikt door het T-GROW-model in te zetten. </a:t>
            </a:r>
            <a:endParaRPr lang="en-US" sz="2400" dirty="0"/>
          </a:p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Planning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	</a:t>
            </a:r>
            <a:r>
              <a:rPr lang="en-US" sz="2400" dirty="0" err="1"/>
              <a:t>Bespreken</a:t>
            </a:r>
            <a:r>
              <a:rPr lang="en-US" sz="2400" dirty="0"/>
              <a:t> T-Grow Coaching Model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	</a:t>
            </a:r>
            <a:r>
              <a:rPr lang="en-US" sz="2400" dirty="0" err="1"/>
              <a:t>Werkvorm</a:t>
            </a:r>
            <a:r>
              <a:rPr lang="en-US" sz="2400" dirty="0"/>
              <a:t> </a:t>
            </a:r>
            <a:r>
              <a:rPr lang="en-US" sz="2400" dirty="0" err="1"/>
              <a:t>Oefengesprek</a:t>
            </a:r>
            <a:endParaRPr lang="en-US" sz="2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	</a:t>
            </a:r>
            <a:r>
              <a:rPr lang="en-US" sz="2400" dirty="0" err="1"/>
              <a:t>Discussie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vragen</a:t>
            </a:r>
            <a:r>
              <a:rPr lang="en-US" sz="2400" dirty="0"/>
              <a:t>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AFF98C0-48AF-6640-A396-311C8CCE0465}"/>
              </a:ext>
            </a:extLst>
          </p:cNvPr>
          <p:cNvSpPr txBox="1"/>
          <p:nvPr/>
        </p:nvSpPr>
        <p:spPr>
          <a:xfrm>
            <a:off x="9521371" y="62121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493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90"/>
    </mc:Choice>
    <mc:Fallback xmlns="">
      <p:transition spd="slow" advTm="5289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A4555B7-D054-61B5-3325-35504A9F99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57" r="2561"/>
          <a:stretch/>
        </p:blipFill>
        <p:spPr>
          <a:xfrm>
            <a:off x="6887509" y="1017756"/>
            <a:ext cx="5267723" cy="420386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0C3CEEC-9338-884F-B455-358DAC1ADB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0" y="187381"/>
            <a:ext cx="685521" cy="27420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BC1278A-0A11-8E4A-BF77-F5F3402729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4346" y="6192703"/>
            <a:ext cx="1049164" cy="31474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AFF98C0-48AF-6640-A396-311C8CCE0465}"/>
              </a:ext>
            </a:extLst>
          </p:cNvPr>
          <p:cNvSpPr txBox="1"/>
          <p:nvPr/>
        </p:nvSpPr>
        <p:spPr>
          <a:xfrm>
            <a:off x="9521371" y="62121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D7ED6672-81A8-516E-E537-B340AF92FF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810" y="958077"/>
            <a:ext cx="11368511" cy="479141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Phase 1: Establishing the </a:t>
            </a:r>
            <a:r>
              <a:rPr lang="en-US" sz="2400" b="1" dirty="0"/>
              <a:t>G</a:t>
            </a:r>
            <a:r>
              <a:rPr lang="en-US" sz="2400" dirty="0"/>
              <a:t>oal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Phase 2: Exploring the Current </a:t>
            </a:r>
            <a:r>
              <a:rPr lang="en-US" sz="2400" b="1" dirty="0"/>
              <a:t>R</a:t>
            </a:r>
            <a:r>
              <a:rPr lang="en-US" sz="2400" dirty="0"/>
              <a:t>eality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Phase 3: Generating and Evaluating </a:t>
            </a:r>
            <a:r>
              <a:rPr lang="en-US" sz="2400" b="1" dirty="0"/>
              <a:t>O</a:t>
            </a:r>
            <a:r>
              <a:rPr lang="en-US" sz="2400" dirty="0"/>
              <a:t>ptions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Phase 4: Wrap-Up/Will/</a:t>
            </a:r>
            <a:r>
              <a:rPr lang="en-US" sz="2400" b="1" dirty="0"/>
              <a:t>W</a:t>
            </a:r>
            <a:r>
              <a:rPr lang="en-US" sz="2400" dirty="0"/>
              <a:t>ay Forward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200" b="1" dirty="0"/>
              <a:t>Let op: </a:t>
            </a:r>
            <a:r>
              <a:rPr lang="en-US" sz="2200" dirty="0" err="1"/>
              <a:t>probeer</a:t>
            </a:r>
            <a:r>
              <a:rPr lang="en-US" sz="2200" dirty="0"/>
              <a:t> het gesprek </a:t>
            </a:r>
            <a:r>
              <a:rPr lang="en-US" sz="2200" dirty="0" err="1"/>
              <a:t>vanuit</a:t>
            </a:r>
            <a:r>
              <a:rPr lang="en-US" sz="2200" dirty="0"/>
              <a:t> de </a:t>
            </a:r>
            <a:r>
              <a:rPr lang="en-US" sz="2200" dirty="0" err="1"/>
              <a:t>studenten</a:t>
            </a:r>
            <a:r>
              <a:rPr lang="en-US" sz="2200" dirty="0"/>
              <a:t> </a:t>
            </a:r>
            <a:r>
              <a:rPr lang="en-US" sz="2200" dirty="0" err="1"/>
              <a:t>te</a:t>
            </a:r>
            <a:endParaRPr lang="en-US" sz="22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/>
              <a:t>laten </a:t>
            </a:r>
            <a:r>
              <a:rPr lang="en-US" sz="2200" dirty="0" err="1"/>
              <a:t>komen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stimuleer</a:t>
            </a:r>
            <a:r>
              <a:rPr lang="en-US" sz="2200" dirty="0"/>
              <a:t> hen om </a:t>
            </a:r>
            <a:r>
              <a:rPr lang="en-US" sz="2200" dirty="0" err="1"/>
              <a:t>zelf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te</a:t>
            </a:r>
            <a:r>
              <a:rPr lang="en-US" sz="2200" dirty="0"/>
              <a:t> </a:t>
            </a:r>
            <a:r>
              <a:rPr lang="en-US" sz="2200" dirty="0" err="1"/>
              <a:t>denken</a:t>
            </a:r>
            <a:r>
              <a:rPr lang="en-US" sz="2200" dirty="0"/>
              <a:t>.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2A598BC-131A-D3CC-99A2-4D75C2198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679" y="335044"/>
            <a:ext cx="6520264" cy="422386"/>
          </a:xfrm>
        </p:spPr>
        <p:txBody>
          <a:bodyPr>
            <a:normAutofit fontScale="90000"/>
          </a:bodyPr>
          <a:lstStyle/>
          <a:p>
            <a:r>
              <a:rPr lang="en-US" dirty="0"/>
              <a:t>T-GROW Coaching Model 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15141734-15B2-083F-5AFA-B983F915A04E}"/>
              </a:ext>
            </a:extLst>
          </p:cNvPr>
          <p:cNvSpPr txBox="1">
            <a:spLocks/>
          </p:cNvSpPr>
          <p:nvPr/>
        </p:nvSpPr>
        <p:spPr>
          <a:xfrm>
            <a:off x="5308270" y="5676513"/>
            <a:ext cx="5891297" cy="53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0715" marR="0" indent="-450715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88733" algn="l"/>
                <a:tab pos="1452127" algn="l"/>
              </a:tabLst>
              <a:defRPr lang="nl-NL" sz="2199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803034" indent="-30947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14091" indent="-311057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466410" indent="-311057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 lang="nl-NL" sz="2199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33013" indent="-36660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185332" indent="-352319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6pPr>
            <a:lvl7pPr marL="2144070" indent="-311057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7pPr>
            <a:lvl8pPr marL="2496389" indent="-35231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23671569-6B59-3AB5-D770-DA69670C6D96}"/>
              </a:ext>
            </a:extLst>
          </p:cNvPr>
          <p:cNvSpPr txBox="1">
            <a:spLocks/>
          </p:cNvSpPr>
          <p:nvPr/>
        </p:nvSpPr>
        <p:spPr>
          <a:xfrm>
            <a:off x="3322401" y="4185739"/>
            <a:ext cx="11368511" cy="4791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0715" marR="0" indent="-450715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88733" algn="l"/>
                <a:tab pos="1452127" algn="l"/>
              </a:tabLst>
              <a:defRPr lang="nl-NL" sz="2199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803034" indent="-30947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14091" indent="-311057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466410" indent="-311057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 lang="nl-NL" sz="2199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33013" indent="-36660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185332" indent="-352319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6pPr>
            <a:lvl7pPr marL="2144070" indent="-311057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7pPr>
            <a:lvl8pPr marL="2496389" indent="-35231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13" name="Tijdelijke aanduiding voor tekst 2">
            <a:extLst>
              <a:ext uri="{FF2B5EF4-FFF2-40B4-BE49-F238E27FC236}">
                <a16:creationId xmlns:a16="http://schemas.microsoft.com/office/drawing/2014/main" id="{2AB7DA92-4025-4BF6-22C8-D04E52098E94}"/>
              </a:ext>
            </a:extLst>
          </p:cNvPr>
          <p:cNvSpPr txBox="1">
            <a:spLocks/>
          </p:cNvSpPr>
          <p:nvPr/>
        </p:nvSpPr>
        <p:spPr>
          <a:xfrm>
            <a:off x="3532151" y="5546104"/>
            <a:ext cx="8415616" cy="1031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0715" marR="0" indent="-450715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88733" algn="l"/>
                <a:tab pos="1452127" algn="l"/>
              </a:tabLst>
              <a:defRPr lang="nl-NL" sz="2199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803034" indent="-30947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14091" indent="-311057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466410" indent="-311057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 lang="nl-NL" sz="2199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33013" indent="-36660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185332" indent="-352319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6pPr>
            <a:lvl7pPr marL="2144070" indent="-311057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7pPr>
            <a:lvl8pPr marL="2496389" indent="-352319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9pPr>
          </a:lstStyle>
          <a:p>
            <a:pPr marL="0" indent="0">
              <a:buNone/>
            </a:pPr>
            <a:r>
              <a:rPr lang="en-US" sz="1600" dirty="0"/>
              <a:t>Passmore, J., &amp; Sinclair, T. (2020). Chapter 15: Behavioral Approach and the GROW Model. 	In </a:t>
            </a:r>
            <a:r>
              <a:rPr lang="en-US" sz="1600" i="1" dirty="0"/>
              <a:t>Becoming a Coach: The Essential ICF Guide</a:t>
            </a:r>
            <a:r>
              <a:rPr lang="en-US" sz="1600" dirty="0"/>
              <a:t> (1st ed., pp. 113–118). Springer. 	https://doi.org/10.1007/978-3-030-53161-4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490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90"/>
    </mc:Choice>
    <mc:Fallback xmlns="">
      <p:transition spd="slow" advTm="5289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EAF88FC-6721-BA6D-FA68-2258D77F16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4384" y="225631"/>
            <a:ext cx="11720945" cy="6044540"/>
          </a:xfrm>
        </p:spPr>
        <p:txBody>
          <a:bodyPr>
            <a:normAutofit lnSpcReduction="10000"/>
          </a:bodyPr>
          <a:lstStyle/>
          <a:p>
            <a:pPr marL="450715" marR="0" lvl="0" indent="-450715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88733" algn="l"/>
                <a:tab pos="1452127" algn="l"/>
              </a:tabLst>
              <a:defRPr/>
            </a:pPr>
            <a:r>
              <a:rPr kumimoji="0" lang="nl-NL" sz="2000" b="0" i="0" u="sng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Phase</a:t>
            </a:r>
            <a:r>
              <a:rPr kumimoji="0" lang="nl-NL" sz="2000" b="0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0: </a:t>
            </a:r>
            <a:r>
              <a:rPr kumimoji="0" lang="nl-NL" sz="2000" b="1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</a:t>
            </a:r>
            <a:r>
              <a:rPr kumimoji="0" lang="nl-NL" sz="2000" b="0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opic</a:t>
            </a:r>
          </a:p>
          <a:p>
            <a:pPr marL="352319" marR="0" lvl="1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000" b="0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Stel het onderwerp van het gesprek vast. </a:t>
            </a:r>
            <a:r>
              <a:rPr lang="nl-NL" sz="2000" i="1" dirty="0">
                <a:solidFill>
                  <a:prstClr val="black"/>
                </a:solidFill>
              </a:rPr>
              <a:t>Waar wil de student het over hebben?</a:t>
            </a:r>
            <a:endParaRPr kumimoji="0" lang="nl-NL" sz="2000" b="0" i="1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0715" marR="0" lvl="0" indent="-450715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88733" algn="l"/>
                <a:tab pos="1452127" algn="l"/>
              </a:tabLst>
              <a:defRPr/>
            </a:pPr>
            <a:r>
              <a:rPr kumimoji="0" lang="nl-NL" sz="2000" b="0" i="0" u="sng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Phase</a:t>
            </a:r>
            <a:r>
              <a:rPr kumimoji="0" lang="nl-NL" sz="2000" b="0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1: </a:t>
            </a:r>
            <a:r>
              <a:rPr kumimoji="0" lang="nl-NL" sz="2000" b="0" i="0" u="sng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Establishing</a:t>
            </a:r>
            <a:r>
              <a:rPr kumimoji="0" lang="nl-NL" sz="2000" b="0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nl-NL" sz="2000" b="0" i="0" u="sng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kumimoji="0" lang="nl-NL" sz="2000" b="0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nl-NL" sz="2000" b="1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</a:t>
            </a:r>
            <a:r>
              <a:rPr kumimoji="0" lang="nl-NL" sz="2000" b="0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oal</a:t>
            </a:r>
          </a:p>
          <a:p>
            <a:pPr marL="352319" marR="0" lvl="1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000" b="0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Formuleer een </a:t>
            </a:r>
            <a:r>
              <a:rPr kumimoji="0" lang="nl-NL" sz="2000" b="0" i="1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conreet</a:t>
            </a:r>
            <a:r>
              <a:rPr kumimoji="0" lang="nl-NL" sz="2000" b="0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doel. Wat wil de student bereiken</a:t>
            </a:r>
            <a:r>
              <a:rPr lang="nl-NL" sz="2000" i="1" dirty="0">
                <a:solidFill>
                  <a:prstClr val="black"/>
                </a:solidFill>
              </a:rPr>
              <a:t>?</a:t>
            </a:r>
            <a:endParaRPr kumimoji="0" lang="nl-NL" sz="2000" b="0" i="1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0715" marR="0" lvl="0" indent="-450715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88733" algn="l"/>
                <a:tab pos="1452127" algn="l"/>
              </a:tabLst>
              <a:defRPr/>
            </a:pPr>
            <a:r>
              <a:rPr kumimoji="0" lang="nl-NL" sz="2000" b="0" i="0" u="sng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Phase</a:t>
            </a:r>
            <a:r>
              <a:rPr kumimoji="0" lang="nl-NL" sz="2000" b="0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2: </a:t>
            </a:r>
            <a:r>
              <a:rPr kumimoji="0" lang="nl-NL" sz="2000" b="0" i="0" u="sng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Exploring</a:t>
            </a:r>
            <a:r>
              <a:rPr kumimoji="0" lang="nl-NL" sz="2000" b="0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nl-NL" sz="2000" b="0" i="0" u="sng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</a:t>
            </a:r>
            <a:r>
              <a:rPr kumimoji="0" lang="nl-NL" sz="2000" b="0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nl-NL" sz="2000" b="0" i="0" u="sng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Current</a:t>
            </a:r>
            <a:r>
              <a:rPr kumimoji="0" lang="nl-NL" sz="2000" b="0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nl-NL" sz="2000" b="1" i="0" u="sng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</a:t>
            </a:r>
            <a:r>
              <a:rPr kumimoji="0" lang="nl-NL" sz="2000" b="0" i="0" u="sng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eality</a:t>
            </a:r>
            <a:endParaRPr kumimoji="0" lang="nl-NL" sz="2000" b="0" i="0" u="sng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52319" marR="0" lvl="1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000" b="0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Reflecteer op de huidige situatie. Wat zijn mogelijke oorzaken en gevolgen, blokkades? Wat is er al geprobeerd?</a:t>
            </a:r>
          </a:p>
          <a:p>
            <a:pPr marL="450715" marR="0" lvl="0" indent="-450715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88733" algn="l"/>
                <a:tab pos="1452127" algn="l"/>
              </a:tabLst>
              <a:defRPr/>
            </a:pPr>
            <a:r>
              <a:rPr kumimoji="0" lang="nl-NL" sz="2000" b="0" i="0" u="sng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Phase</a:t>
            </a:r>
            <a:r>
              <a:rPr kumimoji="0" lang="nl-NL" sz="2000" b="0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3: Generating and </a:t>
            </a:r>
            <a:r>
              <a:rPr kumimoji="0" lang="nl-NL" sz="2000" b="0" i="0" u="sng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Evaluating</a:t>
            </a:r>
            <a:r>
              <a:rPr kumimoji="0" lang="nl-NL" sz="2000" b="0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nl-NL" sz="2000" b="1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</a:t>
            </a:r>
            <a:r>
              <a:rPr kumimoji="0" lang="nl-NL" sz="2000" b="0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ptions</a:t>
            </a:r>
          </a:p>
          <a:p>
            <a:pPr marL="352319" marR="0" lvl="1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000" b="0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Brainstorm eerst over alle mogelijke opties, evalueer daarna deze opties om tot de best geschikte optie te komen.</a:t>
            </a:r>
          </a:p>
          <a:p>
            <a:pPr marL="450715" marR="0" lvl="0" indent="-450715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88733" algn="l"/>
                <a:tab pos="1452127" algn="l"/>
              </a:tabLst>
              <a:defRPr/>
            </a:pPr>
            <a:r>
              <a:rPr kumimoji="0" lang="nl-NL" sz="2000" b="0" i="0" u="sng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Phase</a:t>
            </a:r>
            <a:r>
              <a:rPr kumimoji="0" lang="nl-NL" sz="2000" b="0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4: </a:t>
            </a:r>
            <a:r>
              <a:rPr kumimoji="0" lang="nl-NL" sz="2000" b="0" i="0" u="sng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Wrap</a:t>
            </a:r>
            <a:r>
              <a:rPr kumimoji="0" lang="nl-NL" sz="2000" b="0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-Up/Will/</a:t>
            </a:r>
            <a:r>
              <a:rPr kumimoji="0" lang="nl-NL" sz="2000" b="1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</a:t>
            </a:r>
            <a:r>
              <a:rPr kumimoji="0" lang="nl-NL" sz="2000" b="0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ay Forward</a:t>
            </a:r>
          </a:p>
          <a:p>
            <a:pPr marL="352319" marR="0" lvl="1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2000" b="0" i="1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Maak een actieplan. Welke stappen gaat de student nemen om dit doel te realiseren?  En welke ondersteunende hulp is daarbij nodig?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395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10C3CEEC-9338-884F-B455-358DAC1AD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4519" y="187381"/>
            <a:ext cx="693802" cy="277521"/>
          </a:xfrm>
          <a:prstGeom prst="rect">
            <a:avLst/>
          </a:prstGeom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786B9901-CC09-5949-AA28-BEEB71698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678" y="286900"/>
            <a:ext cx="10597617" cy="439760"/>
          </a:xfrm>
        </p:spPr>
        <p:txBody>
          <a:bodyPr>
            <a:normAutofit fontScale="90000"/>
          </a:bodyPr>
          <a:lstStyle/>
          <a:p>
            <a:r>
              <a:rPr lang="nl-NL" dirty="0"/>
              <a:t>Werken met het T-GROW Model &amp; Thermos-dashboard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BC1278A-0A11-8E4A-BF77-F5F340272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4346" y="6192703"/>
            <a:ext cx="1049164" cy="314749"/>
          </a:xfrm>
          <a:prstGeom prst="rect">
            <a:avLst/>
          </a:prstGeom>
        </p:spPr>
      </p:pic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187DA71A-8FE8-B240-9844-BB1A2AADC1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679" y="904662"/>
            <a:ext cx="10597617" cy="5226679"/>
          </a:xfrm>
        </p:spPr>
        <p:txBody>
          <a:bodyPr>
            <a:normAutofit/>
          </a:bodyPr>
          <a:lstStyle/>
          <a:p>
            <a:r>
              <a:rPr lang="nl-NL" dirty="0"/>
              <a:t>Oefening: Een-op-een gesprek met een student die het Thermos dashboard heft gebruikt. </a:t>
            </a:r>
          </a:p>
          <a:p>
            <a:pPr lvl="1"/>
            <a:r>
              <a:rPr lang="nl-NL" dirty="0"/>
              <a:t>Rollenspel: 1 tutor, 1 ‘student’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Oefen het gesprek in tweetallen, gebruik daarbij het T-GROW Model (10 min)</a:t>
            </a:r>
          </a:p>
          <a:p>
            <a:endParaRPr lang="nl-NL" dirty="0"/>
          </a:p>
          <a:p>
            <a:r>
              <a:rPr lang="nl-NL" dirty="0"/>
              <a:t>Denk na en discussieer daarna in tweetallen over de volgende vragen (5 min);</a:t>
            </a:r>
          </a:p>
          <a:p>
            <a:pPr lvl="1"/>
            <a:r>
              <a:rPr lang="nl-NL" dirty="0"/>
              <a:t>Wat kun je aan een student vragen? Wat niet?</a:t>
            </a:r>
          </a:p>
          <a:p>
            <a:pPr lvl="1"/>
            <a:r>
              <a:rPr lang="nl-NL" dirty="0"/>
              <a:t>Wat is nuttig voor een student?</a:t>
            </a:r>
          </a:p>
          <a:p>
            <a:pPr marL="493564" lvl="1" indent="0">
              <a:buNone/>
            </a:pPr>
            <a:endParaRPr lang="nl-NL" dirty="0"/>
          </a:p>
          <a:p>
            <a:pPr lvl="1"/>
            <a:r>
              <a:rPr lang="nl-NL" dirty="0"/>
              <a:t>Let’s go!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0316889-20AF-A249-9157-80E660E51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8C72B6B-6A6E-DEEB-9B18-66941BC25D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9987" y="4290768"/>
            <a:ext cx="2855374" cy="228033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36A34679-C2AC-BC40-3E03-47393BA2C7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3825" y="3915853"/>
            <a:ext cx="3909624" cy="26552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165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90"/>
    </mc:Choice>
    <mc:Fallback xmlns="">
      <p:transition spd="slow" advTm="5289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10C3CEEC-9338-884F-B455-358DAC1AD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4519" y="187381"/>
            <a:ext cx="693802" cy="277521"/>
          </a:xfrm>
          <a:prstGeom prst="rect">
            <a:avLst/>
          </a:prstGeom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786B9901-CC09-5949-AA28-BEEB71698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679" y="350548"/>
            <a:ext cx="4485740" cy="422386"/>
          </a:xfrm>
        </p:spPr>
        <p:txBody>
          <a:bodyPr>
            <a:normAutofit fontScale="90000"/>
          </a:bodyPr>
          <a:lstStyle/>
          <a:p>
            <a:r>
              <a:rPr lang="nl-NL" dirty="0"/>
              <a:t>Discussie en vragen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BC1278A-0A11-8E4A-BF77-F5F340272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4346" y="6192703"/>
            <a:ext cx="1049164" cy="314749"/>
          </a:xfrm>
          <a:prstGeom prst="rect">
            <a:avLst/>
          </a:prstGeom>
        </p:spPr>
      </p:pic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187DA71A-8FE8-B240-9844-BB1A2AADC1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679" y="904662"/>
            <a:ext cx="10597617" cy="5226679"/>
          </a:xfrm>
        </p:spPr>
        <p:txBody>
          <a:bodyPr>
            <a:normAutofit/>
          </a:bodyPr>
          <a:lstStyle/>
          <a:p>
            <a:r>
              <a:rPr lang="en-US" dirty="0" err="1"/>
              <a:t>Eerste</a:t>
            </a:r>
            <a:r>
              <a:rPr lang="en-US" dirty="0"/>
              <a:t> </a:t>
            </a:r>
            <a:r>
              <a:rPr lang="en-US" dirty="0" err="1"/>
              <a:t>reacties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err="1"/>
              <a:t>Vragen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Was het T-GROW-model </a:t>
            </a:r>
            <a:r>
              <a:rPr lang="en-US" dirty="0" err="1"/>
              <a:t>nuttig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begeleiding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student?</a:t>
            </a:r>
          </a:p>
          <a:p>
            <a:pPr lvl="1"/>
            <a:r>
              <a:rPr lang="nl-NL" dirty="0"/>
              <a:t>Wat kun je aan een student vragen? Wat niet?</a:t>
            </a:r>
          </a:p>
          <a:p>
            <a:pPr lvl="1"/>
            <a:r>
              <a:rPr lang="nl-NL" dirty="0"/>
              <a:t>Wat is nuttig voor een student?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0316889-20AF-A249-9157-80E660E51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563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2890"/>
    </mc:Choice>
    <mc:Fallback xmlns="">
      <p:transition advTm="5289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10C3CEEC-9338-884F-B455-358DAC1AD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4519" y="187381"/>
            <a:ext cx="693802" cy="277521"/>
          </a:xfrm>
          <a:prstGeom prst="rect">
            <a:avLst/>
          </a:prstGeom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786B9901-CC09-5949-AA28-BEEB71698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679" y="350548"/>
            <a:ext cx="4485740" cy="422386"/>
          </a:xfrm>
        </p:spPr>
        <p:txBody>
          <a:bodyPr>
            <a:normAutofit fontScale="90000"/>
          </a:bodyPr>
          <a:lstStyle/>
          <a:p>
            <a:r>
              <a:rPr lang="nl-NL" dirty="0"/>
              <a:t>Let op!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BC1278A-0A11-8E4A-BF77-F5F340272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4346" y="6192703"/>
            <a:ext cx="1049164" cy="314749"/>
          </a:xfrm>
          <a:prstGeom prst="rect">
            <a:avLst/>
          </a:prstGeom>
        </p:spPr>
      </p:pic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187DA71A-8FE8-B240-9844-BB1A2AADC1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679" y="904662"/>
            <a:ext cx="10597617" cy="52266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Belangrijk</a:t>
            </a:r>
            <a:r>
              <a:rPr lang="en-US" sz="2000" dirty="0"/>
              <a:t>: GDPR (AVG) – data in het dashboard is van de student.</a:t>
            </a:r>
          </a:p>
          <a:p>
            <a:pPr>
              <a:lnSpc>
                <a:spcPct val="150000"/>
              </a:lnSpc>
            </a:pPr>
            <a:r>
              <a:rPr lang="en-US" sz="2000" dirty="0" err="1"/>
              <a:t>Vraag</a:t>
            </a:r>
            <a:r>
              <a:rPr lang="en-US" sz="2000" dirty="0"/>
              <a:t> </a:t>
            </a:r>
            <a:r>
              <a:rPr lang="en-US" sz="2000" dirty="0" err="1"/>
              <a:t>niet</a:t>
            </a:r>
            <a:r>
              <a:rPr lang="en-US" sz="2000" dirty="0"/>
              <a:t>: ‘Wat was je score op Planning?’ of ‘Wil je </a:t>
            </a:r>
            <a:r>
              <a:rPr lang="en-US" sz="2000" dirty="0" err="1"/>
              <a:t>jouw</a:t>
            </a:r>
            <a:r>
              <a:rPr lang="en-US" sz="2000" dirty="0"/>
              <a:t> dashboard laten </a:t>
            </a:r>
            <a:r>
              <a:rPr lang="en-US" sz="2000" dirty="0" err="1"/>
              <a:t>zien</a:t>
            </a:r>
            <a:r>
              <a:rPr lang="en-US" sz="2000" dirty="0"/>
              <a:t>?’. </a:t>
            </a:r>
          </a:p>
          <a:p>
            <a:pPr>
              <a:lnSpc>
                <a:spcPct val="150000"/>
              </a:lnSpc>
            </a:pPr>
            <a:r>
              <a:rPr lang="en-US" sz="2000" dirty="0" err="1"/>
              <a:t>Vraag</a:t>
            </a:r>
            <a:r>
              <a:rPr lang="en-US" sz="2000" dirty="0"/>
              <a:t>: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‘Wat </a:t>
            </a:r>
            <a:r>
              <a:rPr lang="en-US" sz="2000" dirty="0" err="1"/>
              <a:t>viel</a:t>
            </a:r>
            <a:r>
              <a:rPr lang="en-US" sz="2000" dirty="0"/>
              <a:t> je op </a:t>
            </a:r>
            <a:r>
              <a:rPr lang="en-US" sz="2000" dirty="0" err="1"/>
              <a:t>aan</a:t>
            </a:r>
            <a:r>
              <a:rPr lang="en-US" sz="2000" dirty="0"/>
              <a:t> je scores?’ of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‘Wat </a:t>
            </a:r>
            <a:r>
              <a:rPr lang="en-US" sz="2000" dirty="0" err="1"/>
              <a:t>wil</a:t>
            </a:r>
            <a:r>
              <a:rPr lang="en-US" sz="2000" dirty="0"/>
              <a:t> je </a:t>
            </a:r>
            <a:r>
              <a:rPr lang="en-US" sz="2000" dirty="0" err="1"/>
              <a:t>delen</a:t>
            </a:r>
            <a:r>
              <a:rPr lang="en-US" sz="2000" dirty="0"/>
              <a:t> over je </a:t>
            </a:r>
            <a:r>
              <a:rPr lang="en-US" sz="2000" dirty="0" err="1"/>
              <a:t>visualisaties</a:t>
            </a:r>
            <a:r>
              <a:rPr lang="en-US" sz="2000" dirty="0"/>
              <a:t>?’ of 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‘</a:t>
            </a:r>
            <a:r>
              <a:rPr lang="en-US" sz="2000" dirty="0" err="1"/>
              <a:t>Herken</a:t>
            </a:r>
            <a:r>
              <a:rPr lang="en-US" sz="2000" dirty="0"/>
              <a:t> je </a:t>
            </a:r>
            <a:r>
              <a:rPr lang="en-US" sz="2000" dirty="0" err="1"/>
              <a:t>jezelf</a:t>
            </a:r>
            <a:r>
              <a:rPr lang="en-US" sz="2000" dirty="0"/>
              <a:t> in de scores?’ 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ym typeface="Wingdings" pitchFamily="2" charset="2"/>
              </a:rPr>
              <a:t>‘</a:t>
            </a:r>
            <a:r>
              <a:rPr lang="en-US" sz="2000" dirty="0" err="1">
                <a:sym typeface="Wingdings" pitchFamily="2" charset="2"/>
              </a:rPr>
              <a:t>Waar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zou</a:t>
            </a:r>
            <a:r>
              <a:rPr lang="en-US" sz="2000" dirty="0">
                <a:sym typeface="Wingdings" pitchFamily="2" charset="2"/>
              </a:rPr>
              <a:t> je </a:t>
            </a:r>
            <a:r>
              <a:rPr lang="en-US" sz="2000" dirty="0" err="1">
                <a:sym typeface="Wingdings" pitchFamily="2" charset="2"/>
              </a:rPr>
              <a:t>graag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aan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willen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werken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en</a:t>
            </a:r>
            <a:r>
              <a:rPr lang="en-US" sz="2000" dirty="0">
                <a:sym typeface="Wingdings" pitchFamily="2" charset="2"/>
              </a:rPr>
              <a:t> hoe </a:t>
            </a:r>
            <a:r>
              <a:rPr lang="en-US" sz="2000" dirty="0" err="1">
                <a:sym typeface="Wingdings" pitchFamily="2" charset="2"/>
              </a:rPr>
              <a:t>kan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ik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jou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daarbij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helpen</a:t>
            </a:r>
            <a:r>
              <a:rPr lang="en-US" sz="2000" dirty="0">
                <a:sym typeface="Wingdings" pitchFamily="2" charset="2"/>
              </a:rPr>
              <a:t>?’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sym typeface="Wingdings" pitchFamily="2" charset="2"/>
              </a:rPr>
              <a:t>Zodat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niemand</a:t>
            </a:r>
            <a:r>
              <a:rPr lang="en-US" sz="2000" dirty="0">
                <a:sym typeface="Wingdings" pitchFamily="2" charset="2"/>
              </a:rPr>
              <a:t> in de </a:t>
            </a:r>
            <a:r>
              <a:rPr lang="en-US" sz="2000" dirty="0" err="1">
                <a:sym typeface="Wingdings" pitchFamily="2" charset="2"/>
              </a:rPr>
              <a:t>problemen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komt</a:t>
            </a:r>
            <a:r>
              <a:rPr lang="en-US" sz="2000" dirty="0">
                <a:sym typeface="Wingdings" pitchFamily="2" charset="2"/>
              </a:rPr>
              <a:t>  </a:t>
            </a:r>
            <a:endParaRPr lang="en-US" sz="20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0316889-20AF-A249-9157-80E660E51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707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90"/>
    </mc:Choice>
    <mc:Fallback xmlns="">
      <p:transition spd="slow" advTm="5289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10C3CEEC-9338-884F-B455-358DAC1AD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187381"/>
            <a:ext cx="685521" cy="274209"/>
          </a:xfrm>
          <a:prstGeom prst="rect">
            <a:avLst/>
          </a:prstGeom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786B9901-CC09-5949-AA28-BEEB71698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679" y="335044"/>
            <a:ext cx="6520264" cy="42238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Afsluitende</a:t>
            </a:r>
            <a:r>
              <a:rPr lang="en-US" dirty="0"/>
              <a:t> </a:t>
            </a:r>
            <a:r>
              <a:rPr lang="en-US" dirty="0" err="1"/>
              <a:t>opmerkingen</a:t>
            </a:r>
            <a:endParaRPr lang="en-US" dirty="0"/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187DA71A-8FE8-B240-9844-BB1A2AADC1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679" y="1033695"/>
            <a:ext cx="11368511" cy="486316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Bedankt</a:t>
            </a:r>
            <a:r>
              <a:rPr lang="en-US" sz="2000" dirty="0"/>
              <a:t> </a:t>
            </a:r>
            <a:r>
              <a:rPr lang="en-US" sz="2000" dirty="0" err="1"/>
              <a:t>voor</a:t>
            </a:r>
            <a:r>
              <a:rPr lang="en-US" sz="2000" dirty="0"/>
              <a:t> </a:t>
            </a:r>
            <a:r>
              <a:rPr lang="en-US" sz="2000" dirty="0" err="1"/>
              <a:t>jullie</a:t>
            </a:r>
            <a:r>
              <a:rPr lang="en-US" sz="2000" dirty="0"/>
              <a:t> </a:t>
            </a:r>
            <a:r>
              <a:rPr lang="en-US" sz="2000" dirty="0" err="1"/>
              <a:t>deelname</a:t>
            </a:r>
            <a:r>
              <a:rPr lang="en-US" sz="2000" dirty="0"/>
              <a:t>!</a:t>
            </a:r>
          </a:p>
          <a:p>
            <a:pPr>
              <a:lnSpc>
                <a:spcPct val="150000"/>
              </a:lnSpc>
            </a:pPr>
            <a:r>
              <a:rPr lang="en-US" sz="2000" dirty="0" err="1"/>
              <a:t>Bij</a:t>
            </a:r>
            <a:r>
              <a:rPr lang="en-US" sz="2000" dirty="0"/>
              <a:t> </a:t>
            </a:r>
            <a:r>
              <a:rPr lang="en-US" sz="2000" dirty="0" err="1"/>
              <a:t>vragen</a:t>
            </a:r>
            <a:r>
              <a:rPr lang="en-US" sz="2000" dirty="0"/>
              <a:t>, neem contact op met (...)</a:t>
            </a:r>
            <a:endParaRPr lang="en-US" sz="2400" dirty="0"/>
          </a:p>
          <a:p>
            <a:pPr lvl="1"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AFF98C0-48AF-6640-A396-311C8CCE0465}"/>
              </a:ext>
            </a:extLst>
          </p:cNvPr>
          <p:cNvSpPr txBox="1"/>
          <p:nvPr/>
        </p:nvSpPr>
        <p:spPr>
          <a:xfrm>
            <a:off x="9521371" y="62121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817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90"/>
    </mc:Choice>
    <mc:Fallback xmlns="">
      <p:transition spd="slow" advTm="5289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4.3|5|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4.3|5|7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4.3|5|7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4.3|5|7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4.3|5|7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4.3|5|7.2"/>
</p:tagLst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24033</TotalTime>
  <Words>499</Words>
  <Application>Microsoft Office PowerPoint</Application>
  <PresentationFormat>Breedbeeld</PresentationFormat>
  <Paragraphs>66</Paragraphs>
  <Slides>8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Open Sans</vt:lpstr>
      <vt:lpstr>Open Sans Light</vt:lpstr>
      <vt:lpstr>Kantoorthema</vt:lpstr>
      <vt:lpstr>PowerPoint-presentatie</vt:lpstr>
      <vt:lpstr>Welkom!</vt:lpstr>
      <vt:lpstr>T-GROW Coaching Model </vt:lpstr>
      <vt:lpstr>PowerPoint-presentatie</vt:lpstr>
      <vt:lpstr>Werken met het T-GROW Model &amp; Thermos-dashboard</vt:lpstr>
      <vt:lpstr>Discussie en vragen</vt:lpstr>
      <vt:lpstr>Let op!</vt:lpstr>
      <vt:lpstr>Afsluitende opmerkingen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Vreugd, L.B. de (Lars)</dc:creator>
  <cp:lastModifiedBy>Lotte van Kesteren</cp:lastModifiedBy>
  <cp:revision>292</cp:revision>
  <dcterms:created xsi:type="dcterms:W3CDTF">2019-09-11T09:35:57Z</dcterms:created>
  <dcterms:modified xsi:type="dcterms:W3CDTF">2023-01-12T13:57:21Z</dcterms:modified>
</cp:coreProperties>
</file>