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380" r:id="rId3"/>
    <p:sldId id="381" r:id="rId4"/>
    <p:sldId id="370" r:id="rId5"/>
    <p:sldId id="379" r:id="rId6"/>
    <p:sldId id="378" r:id="rId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3447" autoAdjust="0"/>
  </p:normalViewPr>
  <p:slideViewPr>
    <p:cSldViewPr snapToGrid="0">
      <p:cViewPr varScale="1">
        <p:scale>
          <a:sx n="59" d="100"/>
          <a:sy n="59" d="100"/>
        </p:scale>
        <p:origin x="96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91AD4-9673-487E-8EE1-0F2EDB8DA533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313225-E8E4-4653-9640-E5EA504F505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8218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2837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A6DEB-E3B2-464E-B766-BFB9CFE0A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57688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7EA6DEB-E3B2-464E-B766-BFB9CFE0A68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14841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1950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3006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7EA6DEB-E3B2-464E-B766-BFB9CFE0A68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1594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1928F8E-186E-600C-6387-8A33DF4E1E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5D180638-4C56-AAA0-5328-759B9A1DEC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1E39ECE-4C56-B0BA-DB40-E0F0A97715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DD60498-0B23-5FFA-D3E1-4B9351AD72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538E600-64A6-7F48-7B73-9E596FC05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489071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962DEAE-16AE-DE95-590B-5DC32650A7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72357660-1BA9-48A9-CC9F-821F811980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5D3D736-9FE0-E757-3060-B0BD27C9B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7ADFCBE7-35F7-5106-087D-D00CAAB54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B8CC5C2-DA3B-58F8-0D7C-553B86F85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824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8446A902-0ABE-90B5-8672-B81D906EDC6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4E89F5D7-81A3-6C09-3531-8E86AFC9BDA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864A362-FF27-7B47-1124-FB2BCA5E16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47934C9-57AC-793D-7824-0A1620F7B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ACD4B1F-2693-5410-0DF4-F49442AD4B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43689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ullets"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1">
            <a:extLst>
              <a:ext uri="{FF2B5EF4-FFF2-40B4-BE49-F238E27FC236}">
                <a16:creationId xmlns:a16="http://schemas.microsoft.com/office/drawing/2014/main" id="{C1824C1D-4906-3A4A-B5A7-7CF6C4EB7B5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17147" y="1196975"/>
            <a:ext cx="7557707" cy="1253617"/>
          </a:xfrm>
          <a:prstGeom prst="rect">
            <a:avLst/>
          </a:prstGeom>
        </p:spPr>
        <p:txBody>
          <a:bodyPr anchor="t" anchorCtr="0"/>
          <a:lstStyle>
            <a:lvl1pPr marL="0" marR="0" indent="0" algn="l" defTabSz="914126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nl-NL" sz="2299" b="1" i="0" smtClean="0">
                <a:effectLst/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r>
              <a:rPr lang="nl-NL" noProof="0" dirty="0" err="1"/>
              <a:t>Title</a:t>
            </a:r>
            <a:endParaRPr lang="nl-NL" noProof="0" dirty="0"/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AD739B77-360B-C248-95B1-5B4A6819CF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1186" y="6001200"/>
            <a:ext cx="1712283" cy="679430"/>
          </a:xfrm>
          <a:prstGeom prst="rect">
            <a:avLst/>
          </a:prstGeom>
          <a:ln>
            <a:noFill/>
          </a:ln>
        </p:spPr>
      </p:pic>
      <p:sp>
        <p:nvSpPr>
          <p:cNvPr id="5" name="Tijdelijke aanduiding voor tekst 2">
            <a:extLst>
              <a:ext uri="{FF2B5EF4-FFF2-40B4-BE49-F238E27FC236}">
                <a16:creationId xmlns:a16="http://schemas.microsoft.com/office/drawing/2014/main" id="{4B633025-4CF3-E24C-A6D3-53F39D08162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317147" y="2450593"/>
            <a:ext cx="7557707" cy="3443316"/>
          </a:xfrm>
          <a:prstGeom prst="rect">
            <a:avLst/>
          </a:prstGeom>
        </p:spPr>
        <p:txBody>
          <a:bodyPr/>
          <a:lstStyle>
            <a:lvl1pPr marL="450715" marR="0" indent="-450715" algn="l" defTabSz="914126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888733" algn="l"/>
                <a:tab pos="1452127" algn="l"/>
              </a:tabLst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1pPr>
            <a:lvl2pPr marL="803034" indent="-309470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2pPr>
            <a:lvl3pPr marL="1114091" indent="-311057">
              <a:lnSpc>
                <a:spcPct val="100000"/>
              </a:lnSpc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3pPr>
            <a:lvl4pPr marL="1466410" indent="-311057">
              <a:spcBef>
                <a:spcPts val="600"/>
              </a:spcBef>
              <a:buSzPct val="100000"/>
              <a:buFont typeface="Arial" panose="020B0604020202020204" pitchFamily="34" charset="0"/>
              <a:buChar char="•"/>
              <a:tabLst/>
              <a:defRPr lang="nl-NL" sz="2199" b="0" i="0" kern="1200" baseline="0" noProof="0" dirty="0" smtClean="0">
                <a:solidFill>
                  <a:schemeClr val="tx1"/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4pPr>
            <a:lvl5pPr marL="1833013" indent="-366603">
              <a:spcBef>
                <a:spcPts val="600"/>
              </a:spcBef>
              <a:buFont typeface="Arial" panose="020B0604020202020204" pitchFamily="34" charset="0"/>
              <a:buChar char="•"/>
              <a:tabLst/>
              <a:defRPr lang="nl-NL" sz="2199" b="0" i="0" kern="1200" baseline="0" noProof="0" dirty="0" err="1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5pPr>
            <a:lvl6pPr marL="2185332" indent="-352319">
              <a:spcBef>
                <a:spcPts val="600"/>
              </a:spcBef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6pPr>
            <a:lvl7pPr marL="2144070" indent="-311057">
              <a:tabLst/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7pPr>
            <a:lvl8pPr marL="2496389" indent="-352319">
              <a:tabLst/>
              <a:defRPr lang="nl-NL" sz="2199" b="0" i="0" kern="1200" baseline="0" noProof="0" dirty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8pPr>
            <a:lvl9pPr>
              <a:defRPr lang="nl-NL" sz="2199" b="0" i="0" kern="1200" baseline="0" noProof="0" dirty="0" smtClean="0">
                <a:solidFill>
                  <a:schemeClr val="tx1"/>
                </a:solidFill>
                <a:effectLst/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defRPr>
            </a:lvl9pPr>
          </a:lstStyle>
          <a:p>
            <a:r>
              <a:rPr lang="nl-NL" noProof="0" dirty="0" err="1"/>
              <a:t>Ressimus</a:t>
            </a:r>
            <a:r>
              <a:rPr lang="nl-NL" noProof="0" dirty="0"/>
              <a:t> </a:t>
            </a:r>
            <a:r>
              <a:rPr lang="nl-NL" noProof="0" dirty="0" err="1"/>
              <a:t>exeri</a:t>
            </a:r>
            <a:r>
              <a:rPr lang="nl-NL" noProof="0" dirty="0"/>
              <a:t> </a:t>
            </a:r>
            <a:r>
              <a:rPr lang="nl-NL" noProof="0" dirty="0" err="1"/>
              <a:t>nus</a:t>
            </a:r>
            <a:r>
              <a:rPr lang="nl-NL" noProof="0" dirty="0"/>
              <a:t> et </a:t>
            </a:r>
            <a:r>
              <a:rPr lang="nl-NL" noProof="0" dirty="0" err="1"/>
              <a:t>ipienda</a:t>
            </a:r>
            <a:r>
              <a:rPr lang="nl-NL" noProof="0" dirty="0"/>
              <a:t> et </a:t>
            </a:r>
            <a:r>
              <a:rPr lang="nl-NL" noProof="0" dirty="0" err="1"/>
              <a:t>adiantot</a:t>
            </a:r>
            <a:r>
              <a:rPr lang="nl-NL" noProof="0" dirty="0"/>
              <a:t> </a:t>
            </a:r>
            <a:r>
              <a:rPr lang="nl-NL" noProof="0" dirty="0" err="1"/>
              <a:t>IqueMolorepudit</a:t>
            </a:r>
            <a:r>
              <a:rPr lang="nl-NL" noProof="0" dirty="0"/>
              <a:t> </a:t>
            </a:r>
            <a:r>
              <a:rPr lang="nl-NL" noProof="0" dirty="0" err="1"/>
              <a:t>niminti</a:t>
            </a:r>
            <a:r>
              <a:rPr lang="nl-NL" noProof="0" dirty="0"/>
              <a:t> </a:t>
            </a:r>
            <a:r>
              <a:rPr lang="nl-NL" noProof="0" dirty="0" err="1"/>
              <a:t>nonsendaecae</a:t>
            </a:r>
            <a:r>
              <a:rPr lang="nl-NL" noProof="0" dirty="0"/>
              <a:t> </a:t>
            </a:r>
            <a:r>
              <a:rPr lang="nl-NL" noProof="0" dirty="0" err="1"/>
              <a:t>volor</a:t>
            </a:r>
            <a:r>
              <a:rPr lang="nl-NL" noProof="0" dirty="0"/>
              <a:t> a ad et ut </a:t>
            </a:r>
            <a:r>
              <a:rPr lang="nl-NL" noProof="0" dirty="0" err="1"/>
              <a:t>eum</a:t>
            </a:r>
            <a:r>
              <a:rPr lang="nl-NL" noProof="0" dirty="0"/>
              <a:t> se pos mos </a:t>
            </a:r>
            <a:r>
              <a:rPr lang="nl-NL" noProof="0" dirty="0" err="1"/>
              <a:t>sed</a:t>
            </a:r>
            <a:r>
              <a:rPr lang="nl-NL" noProof="0" dirty="0"/>
              <a:t> </a:t>
            </a:r>
            <a:r>
              <a:rPr lang="nl-NL" noProof="0" dirty="0" err="1"/>
              <a:t>ulpa</a:t>
            </a:r>
            <a:r>
              <a:rPr lang="nl-NL" noProof="0" dirty="0"/>
              <a:t> </a:t>
            </a:r>
            <a:r>
              <a:rPr lang="nl-NL" noProof="0" dirty="0" err="1"/>
              <a:t>vitas</a:t>
            </a:r>
            <a:r>
              <a:rPr lang="nl-NL" noProof="0" dirty="0"/>
              <a:t> </a:t>
            </a:r>
            <a:r>
              <a:rPr lang="nl-NL" noProof="0" dirty="0" err="1"/>
              <a:t>aut</a:t>
            </a:r>
            <a:r>
              <a:rPr lang="nl-NL" noProof="0" dirty="0"/>
              <a:t> </a:t>
            </a:r>
            <a:r>
              <a:rPr lang="nl-NL" noProof="0" dirty="0" err="1"/>
              <a:t>quia</a:t>
            </a:r>
            <a:r>
              <a:rPr lang="nl-NL" noProof="0" dirty="0"/>
              <a:t> </a:t>
            </a:r>
            <a:r>
              <a:rPr lang="nl-NL" noProof="0" dirty="0" err="1"/>
              <a:t>doluptio</a:t>
            </a:r>
            <a:r>
              <a:rPr lang="nl-NL" noProof="0" dirty="0"/>
              <a:t> </a:t>
            </a:r>
            <a:r>
              <a:rPr lang="nl-NL" noProof="0" dirty="0" err="1"/>
              <a:t>iduciis</a:t>
            </a:r>
            <a:r>
              <a:rPr lang="nl-NL" noProof="0" dirty="0"/>
              <a:t> </a:t>
            </a:r>
            <a:r>
              <a:rPr lang="nl-NL" noProof="0" dirty="0" err="1"/>
              <a:t>sedis</a:t>
            </a:r>
            <a:r>
              <a:rPr lang="nl-NL" noProof="0" dirty="0"/>
              <a:t> </a:t>
            </a:r>
            <a:r>
              <a:rPr lang="nl-NL" noProof="0" dirty="0" err="1"/>
              <a:t>sitat</a:t>
            </a:r>
            <a:endParaRPr lang="nl-NL" noProof="0" dirty="0"/>
          </a:p>
          <a:p>
            <a:pPr lvl="1"/>
            <a:r>
              <a:rPr lang="nl-NL" noProof="0" dirty="0" err="1"/>
              <a:t>L;ajgda;ldgjs</a:t>
            </a:r>
            <a:endParaRPr lang="nl-NL" noProof="0" dirty="0"/>
          </a:p>
          <a:p>
            <a:pPr lvl="2"/>
            <a:r>
              <a:rPr lang="nl-NL" noProof="0" dirty="0" err="1"/>
              <a:t>Lkadghjs;aoigdhsj</a:t>
            </a:r>
            <a:endParaRPr lang="nl-NL" noProof="0" dirty="0"/>
          </a:p>
          <a:p>
            <a:pPr lvl="3"/>
            <a:r>
              <a:rPr lang="nl-NL" noProof="0" dirty="0"/>
              <a:t>;</a:t>
            </a:r>
            <a:r>
              <a:rPr lang="nl-NL" noProof="0" dirty="0" err="1"/>
              <a:t>lasijdf;alkgdjs</a:t>
            </a:r>
            <a:endParaRPr lang="nl-NL" noProof="0" dirty="0"/>
          </a:p>
          <a:p>
            <a:pPr lvl="4"/>
            <a:r>
              <a:rPr lang="nl-NL" noProof="0" dirty="0"/>
              <a:t>;</a:t>
            </a:r>
            <a:r>
              <a:rPr lang="nl-NL" noProof="0" dirty="0" err="1"/>
              <a:t>ladsgjlasdkgj</a:t>
            </a:r>
            <a:endParaRPr lang="nl-NL" noProof="0" dirty="0"/>
          </a:p>
          <a:p>
            <a:pPr lvl="5"/>
            <a:r>
              <a:rPr lang="nl-NL" noProof="0" dirty="0" err="1"/>
              <a:t>A;lgdkj;asldgjk</a:t>
            </a:r>
            <a:endParaRPr lang="nl-NL" noProof="0" dirty="0"/>
          </a:p>
        </p:txBody>
      </p:sp>
    </p:spTree>
    <p:extLst>
      <p:ext uri="{BB962C8B-B14F-4D97-AF65-F5344CB8AC3E}">
        <p14:creationId xmlns:p14="http://schemas.microsoft.com/office/powerpoint/2010/main" val="15503399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32">
          <p15:clr>
            <a:srgbClr val="FBAE40"/>
          </p15:clr>
        </p15:guide>
        <p15:guide id="2" pos="212">
          <p15:clr>
            <a:srgbClr val="FBAE40"/>
          </p15:clr>
        </p15:guide>
        <p15:guide id="3" pos="7470">
          <p15:clr>
            <a:srgbClr val="FBAE40"/>
          </p15:clr>
        </p15:guide>
        <p15:guide id="4" orient="horz" pos="436">
          <p15:clr>
            <a:srgbClr val="FBAE40"/>
          </p15:clr>
        </p15:guide>
        <p15:guide id="5" orient="horz" pos="4088">
          <p15:clr>
            <a:srgbClr val="FBAE40"/>
          </p15:clr>
        </p15:guide>
        <p15:guide id="6" pos="5179">
          <p15:clr>
            <a:srgbClr val="FBAE40"/>
          </p15:clr>
        </p15:guide>
        <p15:guide id="7" pos="6222">
          <p15:clr>
            <a:srgbClr val="FBAE40"/>
          </p15:clr>
        </p15:guide>
        <p15:guide id="8" pos="6426">
          <p15:clr>
            <a:srgbClr val="FBAE40"/>
          </p15:clr>
        </p15:guide>
        <p15:guide id="9" pos="4975">
          <p15:clr>
            <a:srgbClr val="FBAE40"/>
          </p15:clr>
        </p15:guide>
        <p15:guide id="10" pos="3954">
          <p15:clr>
            <a:srgbClr val="FBAE40"/>
          </p15:clr>
        </p15:guide>
        <p15:guide id="11" pos="3728">
          <p15:clr>
            <a:srgbClr val="FBAE40"/>
          </p15:clr>
        </p15:guide>
        <p15:guide id="12" pos="2707">
          <p15:clr>
            <a:srgbClr val="FBAE40"/>
          </p15:clr>
        </p15:guide>
        <p15:guide id="13" pos="2503">
          <p15:clr>
            <a:srgbClr val="FBAE40"/>
          </p15:clr>
        </p15:guide>
        <p15:guide id="14" pos="1460">
          <p15:clr>
            <a:srgbClr val="FBAE40"/>
          </p15:clr>
        </p15:guide>
        <p15:guide id="15" pos="1256">
          <p15:clr>
            <a:srgbClr val="FBAE40"/>
          </p15:clr>
        </p15:guide>
        <p15:guide id="17" orient="horz" pos="2115">
          <p15:clr>
            <a:srgbClr val="FBAE40"/>
          </p15:clr>
        </p15:guide>
        <p15:guide id="18" orient="horz" pos="754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D3648F9-2E8A-F95A-FC91-4DE142385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164CA3C-68D3-90CC-8BB9-4C3FA1A8D7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18C3551-87C9-49C9-4949-1D392AA532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BFDA411-D833-D0B7-9BAB-666072D02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FB88B486-9F7B-716F-85D2-7C092BCC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5396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BB87ED9-2D9B-5666-DCFF-306F8B8A00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CBA321E8-A8BA-EE60-9B1E-861E93B303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AF38003-684A-E4F9-43C9-A2E47F4B1A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27FE3274-644E-C9E5-AD32-5615510533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410DA8C-D3BF-566C-E2BD-E26B137AF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71541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3D0E77-A1EF-A2B7-C069-6CED5FE612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AA33CB5-0229-1B60-8842-EF948E994E4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55322D6-5DAE-7BFF-3EA6-F45C4A5DC5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5C87E79-770A-D400-1B0E-561A00AF97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9918105-0147-FBD1-0084-DAADB50D8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4C1D279-9EA4-7BEF-6593-8087D12BF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4332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E275E2-AD42-B949-4BF8-775E59E3F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F4E044EA-3C15-0F8B-3E67-C68404287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0A4E6676-750B-2AB6-690B-4C0BA2039B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885D24E-6D7F-2596-2FCF-391303652C4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110D3617-F3E0-ECCA-65E3-0DAED768D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31B78455-11D1-11A5-2EAF-0D6961565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039F2646-0001-2696-17CD-CD5FB62265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87AE7AC-F8EC-B736-1914-BD30C9648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93449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D011C7-6B99-6B30-2CD8-7066F7410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14A4B0ED-2111-EB94-E602-0BDD9FD95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55DC30AC-C5DB-A72F-70F7-0B20654672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1EDD21A6-FB40-67E5-F913-863E0A9AEC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717049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B1631351-00C5-004A-6B96-3FE0679E8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FE76734-F007-621A-70F9-D98A72F439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2052ABD3-11DC-167D-46BC-998038713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22910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3E2195-D642-143B-03B3-8A94E7E72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0EFC444-2469-E5D2-4DE6-2C138612CA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99D97320-880F-2283-D81C-47AAF99D9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C32D110-A213-9918-1B21-8887C94406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1F88F61D-91A3-4F7F-DCB7-51993FCB3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709FD78-4CE5-D1CD-7219-95B4959E73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13604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417AB3-335A-C75C-EAE6-D80FC2635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D8068048-D1D2-154E-F1BD-224B777220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449B2AF-28D6-61DE-58B2-6FA4BA68F7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2D3A3E88-7491-ED7B-CD24-A210598E79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9852E8F5-0DF9-9D6D-C780-378DADD2FA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98B2A22-B7B8-3F12-7D0F-9FF0ECB46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746674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B6FCD7A-2DF6-D6F2-303C-3B9892CA5E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6156FB0-1524-D83D-9003-BEBF6744E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9EC548A-4A84-B629-A630-07ABD3D093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40BDF-0217-4CE2-A269-BBE4B3E3F509}" type="datetimeFigureOut">
              <a:rPr lang="nl-NL" smtClean="0"/>
              <a:t>12-1-2023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C60D9EC-EFC5-539B-D8A3-3BB7E1A76F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9F4FD05-FFCA-01CE-4DB5-2AF99D75DA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948F-7F1B-4B44-90EC-394D8D9FBECB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64901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tiff"/><Relationship Id="rId4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2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4.xml"/><Relationship Id="rId5" Type="http://schemas.openxmlformats.org/officeDocument/2006/relationships/image" Target="../media/image4.tiff"/><Relationship Id="rId4" Type="http://schemas.openxmlformats.org/officeDocument/2006/relationships/image" Target="../media/image6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5.xml"/><Relationship Id="rId4" Type="http://schemas.openxmlformats.org/officeDocument/2006/relationships/image" Target="../media/image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>
            <a:extLst>
              <a:ext uri="{FF2B5EF4-FFF2-40B4-BE49-F238E27FC236}">
                <a16:creationId xmlns:a16="http://schemas.microsoft.com/office/drawing/2014/main" id="{AB3D2A0D-8912-0543-B06B-B51F4E5D3E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3101" y="480305"/>
            <a:ext cx="2520131" cy="635921"/>
          </a:xfrm>
          <a:prstGeom prst="rect">
            <a:avLst/>
          </a:prstGeom>
        </p:spPr>
      </p:pic>
      <p:pic>
        <p:nvPicPr>
          <p:cNvPr id="6" name="Afbeelding 5">
            <a:extLst>
              <a:ext uri="{FF2B5EF4-FFF2-40B4-BE49-F238E27FC236}">
                <a16:creationId xmlns:a16="http://schemas.microsoft.com/office/drawing/2014/main" id="{0D754DBC-6177-FA40-AD77-6FAE1D954D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74362" y="462267"/>
            <a:ext cx="2414537" cy="724361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49A03E64-2AE6-734D-9A5B-A1EF84959D6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3166" y="1516945"/>
            <a:ext cx="5317662" cy="2133894"/>
          </a:xfrm>
          <a:prstGeom prst="rect">
            <a:avLst/>
          </a:prstGeom>
        </p:spPr>
      </p:pic>
      <p:sp>
        <p:nvSpPr>
          <p:cNvPr id="7" name="Tijdelijke aanduiding voor tekst 2">
            <a:extLst>
              <a:ext uri="{FF2B5EF4-FFF2-40B4-BE49-F238E27FC236}">
                <a16:creationId xmlns:a16="http://schemas.microsoft.com/office/drawing/2014/main" id="{9E42F9F1-A229-C44C-A1EF-1C967BC20CA7}"/>
              </a:ext>
            </a:extLst>
          </p:cNvPr>
          <p:cNvSpPr txBox="1">
            <a:spLocks/>
          </p:cNvSpPr>
          <p:nvPr/>
        </p:nvSpPr>
        <p:spPr>
          <a:xfrm>
            <a:off x="3263166" y="4357668"/>
            <a:ext cx="5317662" cy="9833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nl-NL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nl-NL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  <a:p>
            <a:pPr lvl="0" algn="ctr"/>
            <a:r>
              <a:rPr lang="nl-NL" sz="3200" b="1" dirty="0">
                <a:solidFill>
                  <a:schemeClr val="bg1">
                    <a:lumMod val="50000"/>
                  </a:schemeClr>
                </a:solidFill>
                <a:latin typeface="Open Sans Light" panose="020B0306030504020204" pitchFamily="34" charset="0"/>
                <a:ea typeface="Open Sans Light" panose="020B0306030504020204" pitchFamily="34" charset="0"/>
                <a:cs typeface="Open Sans Light" panose="020B0306030504020204" pitchFamily="34" charset="0"/>
              </a:rPr>
              <a:t>Werkvorm: Tutorintervisie</a:t>
            </a:r>
            <a:endParaRPr lang="nl-NL" sz="2000" dirty="0">
              <a:latin typeface="Open Sans Light" panose="020B0306030504020204" pitchFamily="34" charset="0"/>
              <a:ea typeface="Open Sans Light" panose="020B0306030504020204" pitchFamily="34" charset="0"/>
              <a:cs typeface="Open Sans Light" panose="020B03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083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43"/>
    </mc:Choice>
    <mc:Fallback xmlns="">
      <p:transition spd="slow" advTm="6243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/>
              <a:t>Welkom!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8" y="757429"/>
            <a:ext cx="11368511" cy="543527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Doel: </a:t>
            </a:r>
            <a:r>
              <a:rPr lang="nl-NL" sz="2400" dirty="0"/>
              <a:t>reflecteren op situaties waar je tegenaan bent gelopen tijdens het begeleiden van studenten aan de hand van het thermos dashboard.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nl-NL" sz="2400" dirty="0"/>
              <a:t> </a:t>
            </a:r>
            <a:endParaRPr lang="en-US" sz="2400" dirty="0"/>
          </a:p>
          <a:p>
            <a:pPr>
              <a:lnSpc>
                <a:spcPct val="150000"/>
              </a:lnSpc>
            </a:pPr>
            <a:r>
              <a:rPr lang="en-US" sz="2400" dirty="0"/>
              <a:t>Planning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Werkvorm</a:t>
            </a:r>
            <a:r>
              <a:rPr lang="en-US" sz="2400" dirty="0"/>
              <a:t> </a:t>
            </a:r>
            <a:r>
              <a:rPr lang="en-US" sz="2400" dirty="0" err="1"/>
              <a:t>Intervisie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Discussie</a:t>
            </a:r>
            <a:r>
              <a:rPr lang="en-US" sz="2400" dirty="0"/>
              <a:t> en </a:t>
            </a:r>
            <a:r>
              <a:rPr lang="en-US" sz="2400" dirty="0" err="1"/>
              <a:t>vragen</a:t>
            </a:r>
            <a:endParaRPr lang="en-US" sz="2400" dirty="0"/>
          </a:p>
          <a:p>
            <a:pPr marL="0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400" dirty="0" err="1"/>
              <a:t>Plenaire</a:t>
            </a:r>
            <a:r>
              <a:rPr lang="en-US" sz="2400" dirty="0"/>
              <a:t> </a:t>
            </a:r>
            <a:r>
              <a:rPr lang="en-US" sz="2400" dirty="0" err="1"/>
              <a:t>afsluiting</a:t>
            </a:r>
            <a:endParaRPr lang="en-US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6493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nl-NL" dirty="0"/>
              <a:t>Intervisie</a:t>
            </a:r>
            <a:endParaRPr lang="en-US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8" y="965200"/>
            <a:ext cx="11368511" cy="5227502"/>
          </a:xfrm>
        </p:spPr>
        <p:txBody>
          <a:bodyPr>
            <a:noAutofit/>
          </a:bodyPr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000" b="1" dirty="0"/>
              <a:t>Voorbereiding: </a:t>
            </a:r>
            <a:r>
              <a:rPr lang="nl-NL" sz="2000" dirty="0"/>
              <a:t>Elk groepslid leest zijn vraagstuk van vijf zinnen voor. De groep kiest vervolgens één vraagstuk voor de intervisie.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 err="1"/>
              <a:t>Introductie</a:t>
            </a:r>
            <a:r>
              <a:rPr lang="en-US" sz="2000" b="1" dirty="0"/>
              <a:t>: </a:t>
            </a:r>
            <a:r>
              <a:rPr lang="nl-NL" sz="2000" dirty="0"/>
              <a:t>De inbrenger licht zijn vraagstuk verder toe. </a:t>
            </a:r>
            <a:r>
              <a:rPr lang="en-US" sz="2000" b="1" dirty="0"/>
              <a:t>(2 minuten)</a:t>
            </a:r>
            <a:endParaRPr lang="en-US" sz="2000" dirty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000" b="1" dirty="0"/>
              <a:t>Verkenningsfase: </a:t>
            </a:r>
            <a:r>
              <a:rPr lang="nl-NL" sz="2000" dirty="0"/>
              <a:t>Toehoorders mogen vragen stellen om meer duidelijkheid te krijgen doormiddel van open en neutrale vragen. Er wordt nog geen advies gegeven. </a:t>
            </a:r>
            <a:r>
              <a:rPr lang="nl-NL" sz="2000" b="1" dirty="0"/>
              <a:t>(10 minuten)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nl-NL" sz="2000" b="1" dirty="0"/>
              <a:t>Brainstormfase: </a:t>
            </a:r>
            <a:r>
              <a:rPr lang="nl-NL" sz="2000" dirty="0"/>
              <a:t>De groepsleden brainstormen over mogelijke oplossingen. De inbrenger mag </a:t>
            </a:r>
            <a:r>
              <a:rPr lang="nl-NL" sz="2000" b="1" i="1" dirty="0"/>
              <a:t>niet</a:t>
            </a:r>
            <a:r>
              <a:rPr lang="nl-NL" sz="2000" dirty="0"/>
              <a:t> deelnemen aan het gesprek en maakt enkel aantekeningen. </a:t>
            </a:r>
            <a:r>
              <a:rPr lang="nl-NL" sz="2000" b="1" dirty="0"/>
              <a:t>(</a:t>
            </a:r>
            <a:r>
              <a:rPr lang="en-US" sz="2000" b="1" dirty="0"/>
              <a:t>15 minuten)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/>
              <a:t>Ervaring: </a:t>
            </a:r>
            <a:r>
              <a:rPr lang="en-US" sz="2000" dirty="0"/>
              <a:t>De inbrenger sluit weer aan bij de groep en reageert op de gegeven oplossingen van de groepsleden. </a:t>
            </a:r>
            <a:r>
              <a:rPr lang="en-US" sz="2000" b="1" dirty="0"/>
              <a:t>(3 minuten)</a:t>
            </a:r>
            <a:endParaRPr lang="en-US" sz="2400" b="1" dirty="0"/>
          </a:p>
          <a:p>
            <a:pPr marL="0" indent="0">
              <a:lnSpc>
                <a:spcPct val="150000"/>
              </a:lnSpc>
              <a:buNone/>
            </a:pPr>
            <a:endParaRPr lang="en-US" sz="24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5210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/>
              <a:t>Discussie en vragen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r>
              <a:rPr lang="en-US" dirty="0" err="1"/>
              <a:t>Eerste</a:t>
            </a:r>
            <a:r>
              <a:rPr lang="en-US" dirty="0"/>
              <a:t> </a:t>
            </a:r>
            <a:r>
              <a:rPr lang="en-US" dirty="0" err="1"/>
              <a:t>reacties</a:t>
            </a:r>
            <a:r>
              <a:rPr lang="en-US" dirty="0"/>
              <a:t>?</a:t>
            </a:r>
          </a:p>
          <a:p>
            <a:endParaRPr lang="en-US" dirty="0"/>
          </a:p>
          <a:p>
            <a:r>
              <a:rPr lang="en-US" dirty="0" err="1"/>
              <a:t>Vragen</a:t>
            </a:r>
            <a:r>
              <a:rPr lang="en-US" dirty="0"/>
              <a:t>: </a:t>
            </a:r>
          </a:p>
          <a:p>
            <a:pPr lvl="1"/>
            <a:r>
              <a:rPr lang="en-US" dirty="0"/>
              <a:t>Wat was </a:t>
            </a:r>
            <a:r>
              <a:rPr lang="en-US" dirty="0" err="1"/>
              <a:t>nuttig</a:t>
            </a:r>
            <a:r>
              <a:rPr lang="en-US" dirty="0"/>
              <a:t>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waarom</a:t>
            </a:r>
            <a:r>
              <a:rPr lang="en-US" dirty="0"/>
              <a:t>?</a:t>
            </a:r>
          </a:p>
          <a:p>
            <a:pPr lvl="1"/>
            <a:r>
              <a:rPr lang="en-US" dirty="0" err="1"/>
              <a:t>Welke</a:t>
            </a:r>
            <a:r>
              <a:rPr lang="en-US" dirty="0"/>
              <a:t> tips </a:t>
            </a:r>
            <a:r>
              <a:rPr lang="en-US" dirty="0" err="1"/>
              <a:t>zou</a:t>
            </a:r>
            <a:r>
              <a:rPr lang="en-US" dirty="0"/>
              <a:t> je </a:t>
            </a:r>
            <a:r>
              <a:rPr lang="en-US" dirty="0" err="1"/>
              <a:t>willen</a:t>
            </a:r>
            <a:r>
              <a:rPr lang="en-US" dirty="0"/>
              <a:t> </a:t>
            </a:r>
            <a:r>
              <a:rPr lang="en-US" dirty="0" err="1"/>
              <a:t>delen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Is er </a:t>
            </a:r>
            <a:r>
              <a:rPr lang="en-US" dirty="0" err="1"/>
              <a:t>behoefte</a:t>
            </a:r>
            <a:r>
              <a:rPr lang="en-US" dirty="0"/>
              <a:t> </a:t>
            </a:r>
            <a:r>
              <a:rPr lang="en-US" dirty="0" err="1"/>
              <a:t>aan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intervisiesessies</a:t>
            </a:r>
            <a:r>
              <a:rPr lang="en-US" dirty="0"/>
              <a:t>?</a:t>
            </a:r>
          </a:p>
          <a:p>
            <a:endParaRPr lang="en-US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4563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4519" y="187381"/>
            <a:ext cx="693802" cy="277521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50548"/>
            <a:ext cx="4485740" cy="422386"/>
          </a:xfrm>
        </p:spPr>
        <p:txBody>
          <a:bodyPr>
            <a:normAutofit fontScale="90000"/>
          </a:bodyPr>
          <a:lstStyle/>
          <a:p>
            <a:r>
              <a:rPr lang="nl-NL" dirty="0"/>
              <a:t>Let op!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9BC1278A-0A11-8E4A-BF77-F5F34027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4346" y="6192703"/>
            <a:ext cx="1049164" cy="314749"/>
          </a:xfrm>
          <a:prstGeom prst="rect">
            <a:avLst/>
          </a:prstGeom>
        </p:spPr>
      </p:pic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904662"/>
            <a:ext cx="10597617" cy="522667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Belangrijk</a:t>
            </a:r>
            <a:r>
              <a:rPr lang="en-US" sz="2000" dirty="0"/>
              <a:t>: GDPR (AVG) – data in het dashboard is van de student.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Vraag</a:t>
            </a:r>
            <a:r>
              <a:rPr lang="en-US" sz="2000" dirty="0"/>
              <a:t> </a:t>
            </a:r>
            <a:r>
              <a:rPr lang="en-US" sz="2000" dirty="0" err="1"/>
              <a:t>niet</a:t>
            </a:r>
            <a:r>
              <a:rPr lang="en-US" sz="2000" dirty="0"/>
              <a:t>: ‘Wat was je score op Planning?’ of ‘Wil je </a:t>
            </a:r>
            <a:r>
              <a:rPr lang="en-US" sz="2000" dirty="0" err="1"/>
              <a:t>jouw</a:t>
            </a:r>
            <a:r>
              <a:rPr lang="en-US" sz="2000" dirty="0"/>
              <a:t> dashboard laten </a:t>
            </a:r>
            <a:r>
              <a:rPr lang="en-US" sz="2000" dirty="0" err="1"/>
              <a:t>zien</a:t>
            </a:r>
            <a:r>
              <a:rPr lang="en-US" sz="2000" dirty="0"/>
              <a:t>?’. </a:t>
            </a:r>
          </a:p>
          <a:p>
            <a:pPr>
              <a:lnSpc>
                <a:spcPct val="150000"/>
              </a:lnSpc>
            </a:pPr>
            <a:r>
              <a:rPr lang="en-US" sz="2000" dirty="0" err="1"/>
              <a:t>Vraag</a:t>
            </a:r>
            <a:r>
              <a:rPr lang="en-US" sz="2000" dirty="0"/>
              <a:t>: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‘Wat </a:t>
            </a:r>
            <a:r>
              <a:rPr lang="en-US" sz="2000" dirty="0" err="1"/>
              <a:t>viel</a:t>
            </a:r>
            <a:r>
              <a:rPr lang="en-US" sz="2000" dirty="0"/>
              <a:t> je op aan je scores?’ of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‘Wat </a:t>
            </a:r>
            <a:r>
              <a:rPr lang="en-US" sz="2000" dirty="0" err="1"/>
              <a:t>wil</a:t>
            </a:r>
            <a:r>
              <a:rPr lang="en-US" sz="2000" dirty="0"/>
              <a:t> je </a:t>
            </a:r>
            <a:r>
              <a:rPr lang="en-US" sz="2000" dirty="0" err="1"/>
              <a:t>delen</a:t>
            </a:r>
            <a:r>
              <a:rPr lang="en-US" sz="2000" dirty="0"/>
              <a:t> over je </a:t>
            </a:r>
            <a:r>
              <a:rPr lang="en-US" sz="2000" dirty="0" err="1"/>
              <a:t>visualisaties</a:t>
            </a:r>
            <a:r>
              <a:rPr lang="en-US" sz="2000" dirty="0"/>
              <a:t>?’ of </a:t>
            </a:r>
          </a:p>
          <a:p>
            <a:pPr lvl="1">
              <a:lnSpc>
                <a:spcPct val="150000"/>
              </a:lnSpc>
            </a:pPr>
            <a:r>
              <a:rPr lang="en-US" sz="2000" dirty="0"/>
              <a:t>‘</a:t>
            </a:r>
            <a:r>
              <a:rPr lang="en-US" sz="2000" dirty="0" err="1"/>
              <a:t>Herken</a:t>
            </a:r>
            <a:r>
              <a:rPr lang="en-US" sz="2000" dirty="0"/>
              <a:t> je </a:t>
            </a:r>
            <a:r>
              <a:rPr lang="en-US" sz="2000" dirty="0" err="1"/>
              <a:t>jezelf</a:t>
            </a:r>
            <a:r>
              <a:rPr lang="en-US" sz="2000" dirty="0"/>
              <a:t> in de scores?’ </a:t>
            </a:r>
          </a:p>
          <a:p>
            <a:pPr lvl="1">
              <a:lnSpc>
                <a:spcPct val="150000"/>
              </a:lnSpc>
            </a:pPr>
            <a:r>
              <a:rPr lang="en-US" sz="2000" dirty="0">
                <a:sym typeface="Wingdings" pitchFamily="2" charset="2"/>
              </a:rPr>
              <a:t>‘</a:t>
            </a:r>
            <a:r>
              <a:rPr lang="en-US" sz="2000" dirty="0" err="1">
                <a:sym typeface="Wingdings" pitchFamily="2" charset="2"/>
              </a:rPr>
              <a:t>Waar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zou</a:t>
            </a:r>
            <a:r>
              <a:rPr lang="en-US" sz="2000" dirty="0">
                <a:sym typeface="Wingdings" pitchFamily="2" charset="2"/>
              </a:rPr>
              <a:t> je </a:t>
            </a:r>
            <a:r>
              <a:rPr lang="en-US" sz="2000" dirty="0" err="1">
                <a:sym typeface="Wingdings" pitchFamily="2" charset="2"/>
              </a:rPr>
              <a:t>graag</a:t>
            </a:r>
            <a:r>
              <a:rPr lang="en-US" sz="2000" dirty="0">
                <a:sym typeface="Wingdings" pitchFamily="2" charset="2"/>
              </a:rPr>
              <a:t> aan </a:t>
            </a:r>
            <a:r>
              <a:rPr lang="en-US" sz="2000" dirty="0" err="1">
                <a:sym typeface="Wingdings" pitchFamily="2" charset="2"/>
              </a:rPr>
              <a:t>willen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werken</a:t>
            </a:r>
            <a:r>
              <a:rPr lang="en-US" sz="2000" dirty="0">
                <a:sym typeface="Wingdings" pitchFamily="2" charset="2"/>
              </a:rPr>
              <a:t> en hoe </a:t>
            </a:r>
            <a:r>
              <a:rPr lang="en-US" sz="2000" dirty="0" err="1">
                <a:sym typeface="Wingdings" pitchFamily="2" charset="2"/>
              </a:rPr>
              <a:t>kan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ik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jou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daarbij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helpen</a:t>
            </a:r>
            <a:r>
              <a:rPr lang="en-US" sz="2000" dirty="0">
                <a:sym typeface="Wingdings" pitchFamily="2" charset="2"/>
              </a:rPr>
              <a:t>?’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sym typeface="Wingdings" pitchFamily="2" charset="2"/>
              </a:rPr>
              <a:t>Zodat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niemand</a:t>
            </a:r>
            <a:r>
              <a:rPr lang="en-US" sz="2000" dirty="0">
                <a:sym typeface="Wingdings" pitchFamily="2" charset="2"/>
              </a:rPr>
              <a:t> in de </a:t>
            </a:r>
            <a:r>
              <a:rPr lang="en-US" sz="2000" dirty="0" err="1">
                <a:sym typeface="Wingdings" pitchFamily="2" charset="2"/>
              </a:rPr>
              <a:t>problemen</a:t>
            </a:r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err="1">
                <a:sym typeface="Wingdings" pitchFamily="2" charset="2"/>
              </a:rPr>
              <a:t>komt</a:t>
            </a:r>
            <a:r>
              <a:rPr lang="en-US" sz="2000" dirty="0">
                <a:sym typeface="Wingdings" pitchFamily="2" charset="2"/>
              </a:rPr>
              <a:t>  </a:t>
            </a:r>
            <a:endParaRPr lang="en-US" sz="2000" dirty="0"/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40316889-20AF-A249-9157-80E660E510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88232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Afbeelding 8">
            <a:extLst>
              <a:ext uri="{FF2B5EF4-FFF2-40B4-BE49-F238E27FC236}">
                <a16:creationId xmlns:a16="http://schemas.microsoft.com/office/drawing/2014/main" id="{10C3CEEC-9338-884F-B455-358DAC1ADB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800" y="187381"/>
            <a:ext cx="685521" cy="274209"/>
          </a:xfrm>
          <a:prstGeom prst="rect">
            <a:avLst/>
          </a:prstGeom>
        </p:spPr>
      </p:pic>
      <p:sp>
        <p:nvSpPr>
          <p:cNvPr id="5" name="Titel 2">
            <a:extLst>
              <a:ext uri="{FF2B5EF4-FFF2-40B4-BE49-F238E27FC236}">
                <a16:creationId xmlns:a16="http://schemas.microsoft.com/office/drawing/2014/main" id="{786B9901-CC09-5949-AA28-BEEB716988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3679" y="335044"/>
            <a:ext cx="6520264" cy="422386"/>
          </a:xfrm>
        </p:spPr>
        <p:txBody>
          <a:bodyPr>
            <a:normAutofit fontScale="90000"/>
          </a:bodyPr>
          <a:lstStyle/>
          <a:p>
            <a:r>
              <a:rPr lang="en-US" dirty="0" err="1"/>
              <a:t>Afsluitende</a:t>
            </a:r>
            <a:r>
              <a:rPr lang="en-US" dirty="0"/>
              <a:t> </a:t>
            </a:r>
            <a:r>
              <a:rPr lang="en-US" dirty="0" err="1"/>
              <a:t>opmerkingen</a:t>
            </a:r>
            <a:endParaRPr lang="en-US" dirty="0"/>
          </a:p>
        </p:txBody>
      </p:sp>
      <p:sp>
        <p:nvSpPr>
          <p:cNvPr id="10" name="Tijdelijke aanduiding voor tekst 2">
            <a:extLst>
              <a:ext uri="{FF2B5EF4-FFF2-40B4-BE49-F238E27FC236}">
                <a16:creationId xmlns:a16="http://schemas.microsoft.com/office/drawing/2014/main" id="{187DA71A-8FE8-B240-9844-BB1A2AADC1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679" y="1033695"/>
            <a:ext cx="11368511" cy="486316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Bedankt</a:t>
            </a:r>
            <a:r>
              <a:rPr lang="en-US" sz="2000" dirty="0"/>
              <a:t> </a:t>
            </a:r>
            <a:r>
              <a:rPr lang="en-US" sz="2000" dirty="0" err="1"/>
              <a:t>voor</a:t>
            </a:r>
            <a:r>
              <a:rPr lang="en-US" sz="2000" dirty="0"/>
              <a:t> </a:t>
            </a:r>
            <a:r>
              <a:rPr lang="en-US" sz="2000" dirty="0" err="1"/>
              <a:t>jullie</a:t>
            </a:r>
            <a:r>
              <a:rPr lang="en-US" sz="2000" dirty="0"/>
              <a:t> </a:t>
            </a:r>
            <a:r>
              <a:rPr lang="en-US" sz="2000" dirty="0" err="1"/>
              <a:t>deelname</a:t>
            </a:r>
            <a:r>
              <a:rPr lang="en-US" sz="2000" dirty="0"/>
              <a:t>!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Bij </a:t>
            </a:r>
            <a:r>
              <a:rPr lang="en-US" sz="2000" dirty="0" err="1"/>
              <a:t>vragen</a:t>
            </a:r>
            <a:r>
              <a:rPr lang="en-US" sz="2000" dirty="0"/>
              <a:t>, neem contact op met (...)</a:t>
            </a:r>
            <a:endParaRPr lang="en-US" sz="2400" dirty="0"/>
          </a:p>
          <a:p>
            <a:pPr lvl="1">
              <a:lnSpc>
                <a:spcPct val="150000"/>
              </a:lnSpc>
            </a:pPr>
            <a:endParaRPr lang="en-US" sz="2400" dirty="0"/>
          </a:p>
          <a:p>
            <a:pPr>
              <a:lnSpc>
                <a:spcPct val="150000"/>
              </a:lnSpc>
            </a:pPr>
            <a:endParaRPr lang="en-US" sz="2000" dirty="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AFF98C0-48AF-6640-A396-311C8CCE0465}"/>
              </a:ext>
            </a:extLst>
          </p:cNvPr>
          <p:cNvSpPr txBox="1"/>
          <p:nvPr/>
        </p:nvSpPr>
        <p:spPr>
          <a:xfrm>
            <a:off x="9521371" y="62121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0743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2890"/>
    </mc:Choice>
    <mc:Fallback xmlns="">
      <p:transition spd="slow" advTm="5289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5|24.3|5|7.2"/>
</p:tagLst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</TotalTime>
  <Words>297</Words>
  <Application>Microsoft Office PowerPoint</Application>
  <PresentationFormat>Breedbeeld</PresentationFormat>
  <Paragraphs>41</Paragraphs>
  <Slides>6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Open Sans</vt:lpstr>
      <vt:lpstr>Open Sans Light</vt:lpstr>
      <vt:lpstr>Kantoorthema</vt:lpstr>
      <vt:lpstr>PowerPoint-presentatie</vt:lpstr>
      <vt:lpstr>Welkom!</vt:lpstr>
      <vt:lpstr>Intervisie</vt:lpstr>
      <vt:lpstr>Discussie en vragen</vt:lpstr>
      <vt:lpstr>Let op!</vt:lpstr>
      <vt:lpstr>Afsluitende opmerkingen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Lotte van Kesteren</dc:creator>
  <cp:lastModifiedBy>Lotte van Kesteren</cp:lastModifiedBy>
  <cp:revision>9</cp:revision>
  <dcterms:created xsi:type="dcterms:W3CDTF">2023-01-04T11:21:25Z</dcterms:created>
  <dcterms:modified xsi:type="dcterms:W3CDTF">2023-01-12T14:32:05Z</dcterms:modified>
</cp:coreProperties>
</file>