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6.xml" ContentType="application/vnd.openxmlformats-officedocument.presentationml.tags+xml"/>
  <Override PartName="/ppt/notesSlides/notesSlide15.xml" ContentType="application/vnd.openxmlformats-officedocument.presentationml.notesSlide+xml"/>
  <Override PartName="/ppt/tags/tag7.xml" ContentType="application/vnd.openxmlformats-officedocument.presentationml.tags+xml"/>
  <Override PartName="/ppt/notesSlides/notesSlide16.xml" ContentType="application/vnd.openxmlformats-officedocument.presentationml.notesSlide+xml"/>
  <Override PartName="/ppt/tags/tag8.xml" ContentType="application/vnd.openxmlformats-officedocument.presentationml.tags+xml"/>
  <Override PartName="/ppt/notesSlides/notesSlide17.xml" ContentType="application/vnd.openxmlformats-officedocument.presentationml.notesSlide+xml"/>
  <Override PartName="/ppt/tags/tag9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23"/>
  </p:notesMasterIdLst>
  <p:sldIdLst>
    <p:sldId id="256" r:id="rId2"/>
    <p:sldId id="369" r:id="rId3"/>
    <p:sldId id="396" r:id="rId4"/>
    <p:sldId id="380" r:id="rId5"/>
    <p:sldId id="381" r:id="rId6"/>
    <p:sldId id="384" r:id="rId7"/>
    <p:sldId id="385" r:id="rId8"/>
    <p:sldId id="389" r:id="rId9"/>
    <p:sldId id="383" r:id="rId10"/>
    <p:sldId id="386" r:id="rId11"/>
    <p:sldId id="387" r:id="rId12"/>
    <p:sldId id="370" r:id="rId13"/>
    <p:sldId id="379" r:id="rId14"/>
    <p:sldId id="394" r:id="rId15"/>
    <p:sldId id="395" r:id="rId16"/>
    <p:sldId id="390" r:id="rId17"/>
    <p:sldId id="391" r:id="rId18"/>
    <p:sldId id="313" r:id="rId19"/>
    <p:sldId id="392" r:id="rId20"/>
    <p:sldId id="393" r:id="rId21"/>
    <p:sldId id="3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927"/>
    <a:srgbClr val="FFE169"/>
    <a:srgbClr val="FBF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ijl, gemiddeld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98"/>
    <p:restoredTop sz="93447" autoAdjust="0"/>
  </p:normalViewPr>
  <p:slideViewPr>
    <p:cSldViewPr snapToGrid="0" snapToObjects="1">
      <p:cViewPr varScale="1">
        <p:scale>
          <a:sx n="63" d="100"/>
          <a:sy n="63" d="100"/>
        </p:scale>
        <p:origin x="1060" y="56"/>
      </p:cViewPr>
      <p:guideLst/>
    </p:cSldViewPr>
  </p:slideViewPr>
  <p:outlineViewPr>
    <p:cViewPr>
      <p:scale>
        <a:sx n="33" d="100"/>
        <a:sy n="33" d="100"/>
      </p:scale>
      <p:origin x="0" y="-1360"/>
    </p:cViewPr>
  </p:outlineViewPr>
  <p:notesTextViewPr>
    <p:cViewPr>
      <p:scale>
        <a:sx n="120" d="100"/>
        <a:sy n="12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EB9B8-E4BD-B04B-833A-8B583104985A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A6DEB-E3B2-464E-B766-BFB9CFE0A68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48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A6DEB-E3B2-464E-B766-BFB9CFE0A6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37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A6DEB-E3B2-464E-B766-BFB9CFE0A6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30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A6DEB-E3B2-464E-B766-BFB9CFE0A6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50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Lotte: evt. nog benoemen, vorige keer ook al wel genoemd. </a:t>
            </a: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Niet vragen naar planning: dashboard is van student, niet forceren om te laten zien (onder druk gezet voelen). Moet vrijwillig zijn.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A6DEB-E3B2-464E-B766-BFB9CFE0A6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00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A6DEB-E3B2-464E-B766-BFB9CFE0A6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10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A6DEB-E3B2-464E-B766-BFB9CFE0A68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25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A6DEB-E3B2-464E-B766-BFB9CFE0A68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75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A6DEB-E3B2-464E-B766-BFB9CFE0A68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50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A6DEB-E3B2-464E-B766-BFB9CFE0A68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006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A6DEB-E3B2-464E-B766-BFB9CFE0A68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94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A6DEB-E3B2-464E-B766-BFB9CFE0A6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10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A6DEB-E3B2-464E-B766-BFB9CFE0A6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57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A6DEB-E3B2-464E-B766-BFB9CFE0A6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97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A6DEB-E3B2-464E-B766-BFB9CFE0A6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95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A6DEB-E3B2-464E-B766-BFB9CFE0A6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33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A6DEB-E3B2-464E-B766-BFB9CFE0A6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26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A6DEB-E3B2-464E-B766-BFB9CFE0A6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57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A6DEB-E3B2-464E-B766-BFB9CFE0A6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33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D681-CF93-2048-AF74-E519AC5C8DBD}" type="datetimeFigureOut">
              <a:rPr lang="nl-NL" smtClean="0"/>
              <a:t>20-1-2023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65B7-E56C-A64C-8D96-E12A7A299C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378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D681-CF93-2048-AF74-E519AC5C8DBD}" type="datetimeFigureOut">
              <a:rPr lang="nl-NL" smtClean="0"/>
              <a:t>20-1-2023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65B7-E56C-A64C-8D96-E12A7A299C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283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D681-CF93-2048-AF74-E519AC5C8DBD}" type="datetimeFigureOut">
              <a:rPr lang="nl-NL" smtClean="0"/>
              <a:t>20-1-2023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65B7-E56C-A64C-8D96-E12A7A299C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1871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ullet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1824C1D-4906-3A4A-B5A7-7CF6C4EB7B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17147" y="1196975"/>
            <a:ext cx="7557707" cy="1253617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299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 err="1"/>
              <a:t>Title</a:t>
            </a:r>
            <a:endParaRPr lang="nl-NL" noProof="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D739B77-360B-C248-95B1-5B4A6819CF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186" y="6001200"/>
            <a:ext cx="1712283" cy="679430"/>
          </a:xfrm>
          <a:prstGeom prst="rect">
            <a:avLst/>
          </a:prstGeom>
          <a:ln>
            <a:noFill/>
          </a:ln>
        </p:spPr>
      </p:pic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4B633025-4CF3-E24C-A6D3-53F39D0816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7147" y="2450593"/>
            <a:ext cx="7557707" cy="3443316"/>
          </a:xfrm>
          <a:prstGeom prst="rect">
            <a:avLst/>
          </a:prstGeom>
        </p:spPr>
        <p:txBody>
          <a:bodyPr/>
          <a:lstStyle>
            <a:lvl1pPr marL="450715" marR="0" indent="-450715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88733" algn="l"/>
                <a:tab pos="1452127" algn="l"/>
              </a:tabLst>
              <a:defRPr lang="nl-NL" sz="2199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03034" indent="-309470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14091" indent="-311057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466410" indent="-311057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33013" indent="-366603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185332" indent="-352319">
              <a:spcBef>
                <a:spcPts val="600"/>
              </a:spcBef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6pPr>
            <a:lvl7pPr marL="2144070" indent="-311057"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7pPr>
            <a:lvl8pPr marL="2496389" indent="-352319">
              <a:tabLst/>
              <a:defRPr lang="nl-NL" sz="2199" b="0" i="0" kern="1200" baseline="0" noProof="0" dirty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8pPr>
            <a:lvl9pPr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9pPr>
          </a:lstStyle>
          <a:p>
            <a:r>
              <a:rPr lang="nl-NL" noProof="0" dirty="0" err="1"/>
              <a:t>Ressimus</a:t>
            </a:r>
            <a:r>
              <a:rPr lang="nl-NL" noProof="0" dirty="0"/>
              <a:t> </a:t>
            </a:r>
            <a:r>
              <a:rPr lang="nl-NL" noProof="0" dirty="0" err="1"/>
              <a:t>exeri</a:t>
            </a:r>
            <a:r>
              <a:rPr lang="nl-NL" noProof="0" dirty="0"/>
              <a:t> </a:t>
            </a:r>
            <a:r>
              <a:rPr lang="nl-NL" noProof="0" dirty="0" err="1"/>
              <a:t>nus</a:t>
            </a:r>
            <a:r>
              <a:rPr lang="nl-NL" noProof="0" dirty="0"/>
              <a:t> et </a:t>
            </a:r>
            <a:r>
              <a:rPr lang="nl-NL" noProof="0" dirty="0" err="1"/>
              <a:t>ipienda</a:t>
            </a:r>
            <a:r>
              <a:rPr lang="nl-NL" noProof="0" dirty="0"/>
              <a:t> et </a:t>
            </a:r>
            <a:r>
              <a:rPr lang="nl-NL" noProof="0" dirty="0" err="1"/>
              <a:t>adiantot</a:t>
            </a:r>
            <a:r>
              <a:rPr lang="nl-NL" noProof="0" dirty="0"/>
              <a:t> </a:t>
            </a:r>
            <a:r>
              <a:rPr lang="nl-NL" noProof="0" dirty="0" err="1"/>
              <a:t>IqueMolorepudit</a:t>
            </a:r>
            <a:r>
              <a:rPr lang="nl-NL" noProof="0" dirty="0"/>
              <a:t> </a:t>
            </a:r>
            <a:r>
              <a:rPr lang="nl-NL" noProof="0" dirty="0" err="1"/>
              <a:t>niminti</a:t>
            </a:r>
            <a:r>
              <a:rPr lang="nl-NL" noProof="0" dirty="0"/>
              <a:t> </a:t>
            </a:r>
            <a:r>
              <a:rPr lang="nl-NL" noProof="0" dirty="0" err="1"/>
              <a:t>nonsendaecae</a:t>
            </a:r>
            <a:r>
              <a:rPr lang="nl-NL" noProof="0" dirty="0"/>
              <a:t> </a:t>
            </a:r>
            <a:r>
              <a:rPr lang="nl-NL" noProof="0" dirty="0" err="1"/>
              <a:t>volor</a:t>
            </a:r>
            <a:r>
              <a:rPr lang="nl-NL" noProof="0" dirty="0"/>
              <a:t> a ad et ut </a:t>
            </a:r>
            <a:r>
              <a:rPr lang="nl-NL" noProof="0" dirty="0" err="1"/>
              <a:t>eum</a:t>
            </a:r>
            <a:r>
              <a:rPr lang="nl-NL" noProof="0" dirty="0"/>
              <a:t> se 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 </a:t>
            </a:r>
            <a:r>
              <a:rPr lang="nl-NL" noProof="0" dirty="0" err="1"/>
              <a:t>iduciis</a:t>
            </a:r>
            <a:r>
              <a:rPr lang="nl-NL" noProof="0" dirty="0"/>
              <a:t> </a:t>
            </a:r>
            <a:r>
              <a:rPr lang="nl-NL" noProof="0" dirty="0" err="1"/>
              <a:t>sedis</a:t>
            </a:r>
            <a:r>
              <a:rPr lang="nl-NL" noProof="0" dirty="0"/>
              <a:t> </a:t>
            </a:r>
            <a:r>
              <a:rPr lang="nl-NL" noProof="0" dirty="0" err="1"/>
              <a:t>sitat</a:t>
            </a:r>
            <a:endParaRPr lang="nl-NL" noProof="0" dirty="0"/>
          </a:p>
          <a:p>
            <a:pPr lvl="1"/>
            <a:r>
              <a:rPr lang="nl-NL" noProof="0" dirty="0" err="1"/>
              <a:t>L;ajgda;ldgjs</a:t>
            </a:r>
            <a:endParaRPr lang="nl-NL" noProof="0" dirty="0"/>
          </a:p>
          <a:p>
            <a:pPr lvl="2"/>
            <a:r>
              <a:rPr lang="nl-NL" noProof="0" dirty="0" err="1"/>
              <a:t>Lkadghjs;aoigdhsj</a:t>
            </a:r>
            <a:endParaRPr lang="nl-NL" noProof="0" dirty="0"/>
          </a:p>
          <a:p>
            <a:pPr lvl="3"/>
            <a:r>
              <a:rPr lang="nl-NL" noProof="0" dirty="0"/>
              <a:t>;</a:t>
            </a:r>
            <a:r>
              <a:rPr lang="nl-NL" noProof="0" dirty="0" err="1"/>
              <a:t>lasijdf;alkgdjs</a:t>
            </a:r>
            <a:endParaRPr lang="nl-NL" noProof="0" dirty="0"/>
          </a:p>
          <a:p>
            <a:pPr lvl="4"/>
            <a:r>
              <a:rPr lang="nl-NL" noProof="0" dirty="0"/>
              <a:t>;</a:t>
            </a:r>
            <a:r>
              <a:rPr lang="nl-NL" noProof="0" dirty="0" err="1"/>
              <a:t>ladsgjlasdkgj</a:t>
            </a:r>
            <a:endParaRPr lang="nl-NL" noProof="0" dirty="0"/>
          </a:p>
          <a:p>
            <a:pPr lvl="5"/>
            <a:r>
              <a:rPr lang="nl-NL" noProof="0" dirty="0" err="1"/>
              <a:t>A;lgdkj;asldgjk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85810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D681-CF93-2048-AF74-E519AC5C8DBD}" type="datetimeFigureOut">
              <a:rPr lang="nl-NL" smtClean="0"/>
              <a:t>20-1-2023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65B7-E56C-A64C-8D96-E12A7A299C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770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D681-CF93-2048-AF74-E519AC5C8DBD}" type="datetimeFigureOut">
              <a:rPr lang="nl-NL" smtClean="0"/>
              <a:t>20-1-2023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65B7-E56C-A64C-8D96-E12A7A299C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0104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D681-CF93-2048-AF74-E519AC5C8DBD}" type="datetimeFigureOut">
              <a:rPr lang="nl-NL" smtClean="0"/>
              <a:t>20-1-2023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65B7-E56C-A64C-8D96-E12A7A299C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374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D681-CF93-2048-AF74-E519AC5C8DBD}" type="datetimeFigureOut">
              <a:rPr lang="nl-NL" smtClean="0"/>
              <a:t>20-1-2023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65B7-E56C-A64C-8D96-E12A7A299C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4486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D681-CF93-2048-AF74-E519AC5C8DBD}" type="datetimeFigureOut">
              <a:rPr lang="nl-NL" smtClean="0"/>
              <a:t>20-1-2023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65B7-E56C-A64C-8D96-E12A7A299C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095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D681-CF93-2048-AF74-E519AC5C8DBD}" type="datetimeFigureOut">
              <a:rPr lang="nl-NL" smtClean="0"/>
              <a:t>20-1-2023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65B7-E56C-A64C-8D96-E12A7A299C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7714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D681-CF93-2048-AF74-E519AC5C8DBD}" type="datetimeFigureOut">
              <a:rPr lang="nl-NL" smtClean="0"/>
              <a:t>20-1-2023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65B7-E56C-A64C-8D96-E12A7A299C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4618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D681-CF93-2048-AF74-E519AC5C8DBD}" type="datetimeFigureOut">
              <a:rPr lang="nl-NL" smtClean="0"/>
              <a:t>20-1-2023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65B7-E56C-A64C-8D96-E12A7A299C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2335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AD681-CF93-2048-AF74-E519AC5C8DBD}" type="datetimeFigureOut">
              <a:rPr lang="nl-NL" smtClean="0"/>
              <a:t>20-1-2023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065B7-E56C-A64C-8D96-E12A7A299C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677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6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6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4.tiff"/><Relationship Id="rId5" Type="http://schemas.openxmlformats.org/officeDocument/2006/relationships/image" Target="../media/image6.tiff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5" Type="http://schemas.openxmlformats.org/officeDocument/2006/relationships/image" Target="../media/image4.tiff"/><Relationship Id="rId4" Type="http://schemas.openxmlformats.org/officeDocument/2006/relationships/image" Target="../media/image6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5" Type="http://schemas.openxmlformats.org/officeDocument/2006/relationships/image" Target="../media/image4.tiff"/><Relationship Id="rId4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6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5" Type="http://schemas.openxmlformats.org/officeDocument/2006/relationships/image" Target="../media/image4.tiff"/><Relationship Id="rId4" Type="http://schemas.openxmlformats.org/officeDocument/2006/relationships/image" Target="../media/image6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B3D2A0D-8912-0543-B06B-B51F4E5D3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101" y="480305"/>
            <a:ext cx="2520131" cy="63592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D754DBC-6177-FA40-AD77-6FAE1D954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4362" y="462267"/>
            <a:ext cx="2414537" cy="724361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49A03E64-2AE6-734D-9A5B-A1EF84959D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3166" y="1516945"/>
            <a:ext cx="5317662" cy="2133894"/>
          </a:xfrm>
          <a:prstGeom prst="rect">
            <a:avLst/>
          </a:prstGeom>
        </p:spPr>
      </p:pic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9E42F9F1-A229-C44C-A1EF-1C967BC20CA7}"/>
              </a:ext>
            </a:extLst>
          </p:cNvPr>
          <p:cNvSpPr txBox="1">
            <a:spLocks/>
          </p:cNvSpPr>
          <p:nvPr/>
        </p:nvSpPr>
        <p:spPr>
          <a:xfrm>
            <a:off x="3263166" y="4357668"/>
            <a:ext cx="5774956" cy="983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Tutor Training</a:t>
            </a:r>
          </a:p>
        </p:txBody>
      </p:sp>
    </p:spTree>
    <p:extLst>
      <p:ext uri="{BB962C8B-B14F-4D97-AF65-F5344CB8AC3E}">
        <p14:creationId xmlns:p14="http://schemas.microsoft.com/office/powerpoint/2010/main" val="234508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3"/>
    </mc:Choice>
    <mc:Fallback xmlns="">
      <p:transition spd="slow" advTm="62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42C0B45-5830-D795-2D30-0ABCE9A25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597" y="36658"/>
            <a:ext cx="10322806" cy="6784683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30E7D863-AC40-0FDD-C1A7-1EE072708259}"/>
              </a:ext>
            </a:extLst>
          </p:cNvPr>
          <p:cNvSpPr/>
          <p:nvPr/>
        </p:nvSpPr>
        <p:spPr>
          <a:xfrm>
            <a:off x="8340840" y="3964543"/>
            <a:ext cx="2387600" cy="92694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8331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2D4A087-F18F-44F5-46BB-1A0F761B17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0" r="1966"/>
          <a:stretch/>
        </p:blipFill>
        <p:spPr>
          <a:xfrm>
            <a:off x="121185" y="202359"/>
            <a:ext cx="4164377" cy="538507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0F6DF79-1FB5-49F0-76EF-ADE3270321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1" r="2649"/>
          <a:stretch/>
        </p:blipFill>
        <p:spPr>
          <a:xfrm>
            <a:off x="4425110" y="761159"/>
            <a:ext cx="3481330" cy="129897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2CA4A42-B075-6423-2DED-D65850BED9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17" r="1731"/>
          <a:stretch/>
        </p:blipFill>
        <p:spPr>
          <a:xfrm>
            <a:off x="8250357" y="227444"/>
            <a:ext cx="3820458" cy="5385077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82FE47E6-99E4-9F19-1FC0-3E1CB488E8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9065" y="2712117"/>
            <a:ext cx="3657788" cy="338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73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10C3CEEC-9338-884F-B455-358DAC1AD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4519" y="187381"/>
            <a:ext cx="693802" cy="277521"/>
          </a:xfrm>
          <a:prstGeom prst="rect">
            <a:avLst/>
          </a:prstGeo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786B9901-CC09-5949-AA28-BEEB71698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679" y="350548"/>
            <a:ext cx="4485740" cy="422386"/>
          </a:xfrm>
        </p:spPr>
        <p:txBody>
          <a:bodyPr>
            <a:normAutofit fontScale="90000"/>
          </a:bodyPr>
          <a:lstStyle/>
          <a:p>
            <a:r>
              <a:rPr lang="nl-NL" dirty="0" err="1"/>
              <a:t>Discussion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Questions</a:t>
            </a:r>
            <a:endParaRPr lang="nl-NL" dirty="0"/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187DA71A-8FE8-B240-9844-BB1A2AADC1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679" y="904662"/>
            <a:ext cx="10597617" cy="5226679"/>
          </a:xfrm>
        </p:spPr>
        <p:txBody>
          <a:bodyPr>
            <a:normAutofit/>
          </a:bodyPr>
          <a:lstStyle/>
          <a:p>
            <a:r>
              <a:rPr lang="en-US" dirty="0"/>
              <a:t>First reactions?</a:t>
            </a:r>
          </a:p>
          <a:p>
            <a:endParaRPr lang="en-US" dirty="0"/>
          </a:p>
          <a:p>
            <a:r>
              <a:rPr lang="en-US" dirty="0"/>
              <a:t>Questions:</a:t>
            </a:r>
          </a:p>
          <a:p>
            <a:pPr lvl="1"/>
            <a:r>
              <a:rPr lang="en-US" dirty="0"/>
              <a:t>What is your role as mentor?</a:t>
            </a:r>
          </a:p>
          <a:p>
            <a:pPr lvl="1"/>
            <a:r>
              <a:rPr lang="en-US" dirty="0"/>
              <a:t>When do you need to acknowledge the expertise of others?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0316889-20AF-A249-9157-80E660E51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563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90"/>
    </mc:Choice>
    <mc:Fallback xmlns="">
      <p:transition spd="slow" advTm="52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10C3CEEC-9338-884F-B455-358DAC1AD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4519" y="187381"/>
            <a:ext cx="693802" cy="277521"/>
          </a:xfrm>
          <a:prstGeom prst="rect">
            <a:avLst/>
          </a:prstGeo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786B9901-CC09-5949-AA28-BEEB71698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679" y="350548"/>
            <a:ext cx="4485740" cy="422386"/>
          </a:xfrm>
        </p:spPr>
        <p:txBody>
          <a:bodyPr>
            <a:normAutofit fontScale="90000"/>
          </a:bodyPr>
          <a:lstStyle/>
          <a:p>
            <a:r>
              <a:rPr lang="nl-NL" dirty="0" err="1"/>
              <a:t>Please</a:t>
            </a:r>
            <a:r>
              <a:rPr lang="nl-NL" dirty="0"/>
              <a:t> </a:t>
            </a:r>
            <a:r>
              <a:rPr lang="nl-NL" dirty="0" err="1"/>
              <a:t>note</a:t>
            </a:r>
            <a:r>
              <a:rPr lang="nl-NL" dirty="0"/>
              <a:t>!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187DA71A-8FE8-B240-9844-BB1A2AADC1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679" y="904662"/>
            <a:ext cx="10597617" cy="52266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Important: GDPR (AVG) – data in the dashboard belongs to the student.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Don’t ask ‘What was your score on Planning?’ or ‘Can you show me your dashboard?’.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Do ask: 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‘What did you notice about your scores?’ or 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‘What do you want to share about your visualizations?’ or 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‘Did you recognize yourself in the scores?’ 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ym typeface="Wingdings" pitchFamily="2" charset="2"/>
              </a:rPr>
              <a:t>‘What do you want to work on and how can I help?’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ym typeface="Wingdings" pitchFamily="2" charset="2"/>
              </a:rPr>
              <a:t>So no one gets in trouble  </a:t>
            </a:r>
            <a:endParaRPr lang="en-US" sz="20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0316889-20AF-A249-9157-80E660E51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823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90"/>
    </mc:Choice>
    <mc:Fallback xmlns="">
      <p:transition spd="slow" advTm="52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B86B2-4B97-6596-554E-885576DBE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7147" y="2916715"/>
            <a:ext cx="7557707" cy="1024569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Break!</a:t>
            </a:r>
          </a:p>
        </p:txBody>
      </p:sp>
    </p:spTree>
    <p:extLst>
      <p:ext uri="{BB962C8B-B14F-4D97-AF65-F5344CB8AC3E}">
        <p14:creationId xmlns:p14="http://schemas.microsoft.com/office/powerpoint/2010/main" val="3680120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187CB6-7C54-65F8-2FB7-1E1A1BBCE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7147" y="2623391"/>
            <a:ext cx="7557707" cy="1611217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Activity 2: </a:t>
            </a:r>
            <a:br>
              <a:rPr lang="en-US" sz="4400" dirty="0"/>
            </a:br>
            <a:r>
              <a:rPr lang="en-US" sz="4400" dirty="0"/>
              <a:t>Practice Conversation </a:t>
            </a:r>
          </a:p>
        </p:txBody>
      </p:sp>
    </p:spTree>
    <p:extLst>
      <p:ext uri="{BB962C8B-B14F-4D97-AF65-F5344CB8AC3E}">
        <p14:creationId xmlns:p14="http://schemas.microsoft.com/office/powerpoint/2010/main" val="3646733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A4555B7-D054-61B5-3325-35504A9F99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57" r="2561"/>
          <a:stretch/>
        </p:blipFill>
        <p:spPr>
          <a:xfrm>
            <a:off x="6866864" y="977868"/>
            <a:ext cx="5267723" cy="420386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0C3CEEC-9338-884F-B455-358DAC1ADB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0" y="187381"/>
            <a:ext cx="685521" cy="27420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BC1278A-0A11-8E4A-BF77-F5F3402729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4346" y="6192703"/>
            <a:ext cx="1049164" cy="31474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AFF98C0-48AF-6640-A396-311C8CCE0465}"/>
              </a:ext>
            </a:extLst>
          </p:cNvPr>
          <p:cNvSpPr txBox="1"/>
          <p:nvPr/>
        </p:nvSpPr>
        <p:spPr>
          <a:xfrm>
            <a:off x="9521371" y="62121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D7ED6672-81A8-516E-E537-B340AF92FF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810" y="777825"/>
            <a:ext cx="11368511" cy="479141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Phase 0: </a:t>
            </a:r>
            <a:r>
              <a:rPr lang="en-US" sz="2400" b="1" dirty="0"/>
              <a:t>T</a:t>
            </a:r>
            <a:r>
              <a:rPr lang="en-US" sz="2400" dirty="0"/>
              <a:t>opic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Phase 1: Establishing the </a:t>
            </a:r>
            <a:r>
              <a:rPr lang="en-US" sz="2400" b="1" dirty="0"/>
              <a:t>G</a:t>
            </a:r>
            <a:r>
              <a:rPr lang="en-US" sz="2400" dirty="0"/>
              <a:t>oal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Phase 2: Exploring the Current </a:t>
            </a:r>
            <a:r>
              <a:rPr lang="en-US" sz="2400" b="1" dirty="0"/>
              <a:t>R</a:t>
            </a:r>
            <a:r>
              <a:rPr lang="en-US" sz="2400" dirty="0"/>
              <a:t>eality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Phase 3: Generating and Evaluating </a:t>
            </a:r>
            <a:r>
              <a:rPr lang="en-US" sz="2400" b="1" dirty="0"/>
              <a:t>O</a:t>
            </a:r>
            <a:r>
              <a:rPr lang="en-US" sz="2400" dirty="0"/>
              <a:t>ptions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Phase 4: Wrap-Up/Will/</a:t>
            </a:r>
            <a:r>
              <a:rPr lang="en-US" sz="2400" b="1" dirty="0"/>
              <a:t>W</a:t>
            </a:r>
            <a:r>
              <a:rPr lang="en-US" sz="2400" dirty="0"/>
              <a:t>ay Forward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200" b="1" dirty="0"/>
              <a:t>Note: </a:t>
            </a:r>
            <a:r>
              <a:rPr lang="en-US" sz="2200" dirty="0"/>
              <a:t>try to let the students guide the conversation and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/>
              <a:t>encourage them to think about possibilities on their own.</a:t>
            </a:r>
            <a:endParaRPr lang="en-US" sz="2400" dirty="0"/>
          </a:p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2A598BC-131A-D3CC-99A2-4D75C2198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679" y="335044"/>
            <a:ext cx="6520264" cy="422386"/>
          </a:xfrm>
        </p:spPr>
        <p:txBody>
          <a:bodyPr>
            <a:normAutofit fontScale="90000"/>
          </a:bodyPr>
          <a:lstStyle/>
          <a:p>
            <a:r>
              <a:rPr lang="en-US" dirty="0"/>
              <a:t>T-GROW Coaching Model 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15141734-15B2-083F-5AFA-B983F915A04E}"/>
              </a:ext>
            </a:extLst>
          </p:cNvPr>
          <p:cNvSpPr txBox="1">
            <a:spLocks/>
          </p:cNvSpPr>
          <p:nvPr/>
        </p:nvSpPr>
        <p:spPr>
          <a:xfrm>
            <a:off x="5308270" y="5676513"/>
            <a:ext cx="5891297" cy="53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0715" marR="0" indent="-450715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88733" algn="l"/>
                <a:tab pos="1452127" algn="l"/>
              </a:tabLst>
              <a:defRPr lang="nl-NL" sz="2199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03034" indent="-30947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14091" indent="-311057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466410" indent="-311057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33013" indent="-36660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185332" indent="-352319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6pPr>
            <a:lvl7pPr marL="2144070" indent="-311057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7pPr>
            <a:lvl8pPr marL="2496389" indent="-35231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23671569-6B59-3AB5-D770-DA69670C6D96}"/>
              </a:ext>
            </a:extLst>
          </p:cNvPr>
          <p:cNvSpPr txBox="1">
            <a:spLocks/>
          </p:cNvSpPr>
          <p:nvPr/>
        </p:nvSpPr>
        <p:spPr>
          <a:xfrm>
            <a:off x="3322401" y="4185739"/>
            <a:ext cx="11368511" cy="4791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0715" marR="0" indent="-450715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88733" algn="l"/>
                <a:tab pos="1452127" algn="l"/>
              </a:tabLst>
              <a:defRPr lang="nl-NL" sz="2199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03034" indent="-30947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14091" indent="-311057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466410" indent="-311057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33013" indent="-36660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185332" indent="-352319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6pPr>
            <a:lvl7pPr marL="2144070" indent="-311057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7pPr>
            <a:lvl8pPr marL="2496389" indent="-35231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13" name="Tijdelijke aanduiding voor tekst 2">
            <a:extLst>
              <a:ext uri="{FF2B5EF4-FFF2-40B4-BE49-F238E27FC236}">
                <a16:creationId xmlns:a16="http://schemas.microsoft.com/office/drawing/2014/main" id="{2AB7DA92-4025-4BF6-22C8-D04E52098E94}"/>
              </a:ext>
            </a:extLst>
          </p:cNvPr>
          <p:cNvSpPr txBox="1">
            <a:spLocks/>
          </p:cNvSpPr>
          <p:nvPr/>
        </p:nvSpPr>
        <p:spPr>
          <a:xfrm>
            <a:off x="3480838" y="5549747"/>
            <a:ext cx="8415616" cy="1031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0715" marR="0" indent="-450715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88733" algn="l"/>
                <a:tab pos="1452127" algn="l"/>
              </a:tabLst>
              <a:defRPr lang="nl-NL" sz="2199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03034" indent="-30947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14091" indent="-311057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466410" indent="-311057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33013" indent="-36660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185332" indent="-352319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6pPr>
            <a:lvl7pPr marL="2144070" indent="-311057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7pPr>
            <a:lvl8pPr marL="2496389" indent="-35231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9pPr>
          </a:lstStyle>
          <a:p>
            <a:pPr marL="0" indent="0">
              <a:buNone/>
            </a:pPr>
            <a:r>
              <a:rPr lang="en-US" sz="1600" dirty="0"/>
              <a:t>Passmore, J., &amp; Sinclair, T. (2020). Chapter 15: Behavioral Approach and the GROW Model. 	In </a:t>
            </a:r>
            <a:r>
              <a:rPr lang="en-US" sz="1600" i="1" dirty="0"/>
              <a:t>Becoming a Coach: The Essential ICF Guide</a:t>
            </a:r>
            <a:r>
              <a:rPr lang="en-US" sz="1600" dirty="0"/>
              <a:t> (1st ed., pp. 113–118). Springer. 	https://doi.org/10.1007/978-3-030-53161-4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540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90"/>
    </mc:Choice>
    <mc:Fallback xmlns="">
      <p:transition spd="slow" advTm="5289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EAF88FC-6721-BA6D-FA68-2258D77F16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4384" y="225631"/>
            <a:ext cx="11720945" cy="604454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defRPr/>
            </a:pPr>
            <a:r>
              <a:rPr lang="nl-NL" sz="2000" u="sng" dirty="0">
                <a:solidFill>
                  <a:prstClr val="black"/>
                </a:solidFill>
              </a:rPr>
              <a:t>P</a:t>
            </a:r>
            <a:r>
              <a:rPr kumimoji="0" lang="nl-NL" sz="2000" b="0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hase 0: </a:t>
            </a:r>
            <a:r>
              <a:rPr kumimoji="0" lang="nl-NL" sz="2000" b="1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</a:t>
            </a:r>
            <a:r>
              <a:rPr kumimoji="0" lang="nl-NL" sz="2000" b="0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opic</a:t>
            </a:r>
          </a:p>
          <a:p>
            <a:pPr marL="352319" lvl="1" indent="0">
              <a:lnSpc>
                <a:spcPct val="150000"/>
              </a:lnSpc>
              <a:buNone/>
              <a:defRPr/>
            </a:pPr>
            <a:r>
              <a:rPr kumimoji="0" lang="en-US" sz="2000" b="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Establish the topic of the conversation. What does the student want to talk about?</a:t>
            </a:r>
          </a:p>
          <a:p>
            <a:pPr>
              <a:lnSpc>
                <a:spcPct val="150000"/>
              </a:lnSpc>
              <a:defRPr/>
            </a:pPr>
            <a:r>
              <a:rPr kumimoji="0" lang="nl-NL" sz="2000" b="0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Phase 1: </a:t>
            </a:r>
            <a:r>
              <a:rPr kumimoji="0" lang="nl-NL" sz="2000" b="0" i="0" u="sng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Establishing</a:t>
            </a:r>
            <a:r>
              <a:rPr kumimoji="0" lang="nl-NL" sz="2000" b="0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nl-NL" sz="2000" b="0" i="0" u="sng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kumimoji="0" lang="nl-NL" sz="2000" b="0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nl-NL" sz="2000" b="1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</a:t>
            </a:r>
            <a:r>
              <a:rPr kumimoji="0" lang="nl-NL" sz="2000" b="0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oal</a:t>
            </a:r>
          </a:p>
          <a:p>
            <a:pPr marL="352319" marR="0" lvl="1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Formulate a concrete goal. What does the student want to achieve?</a:t>
            </a:r>
          </a:p>
          <a:p>
            <a:pPr>
              <a:lnSpc>
                <a:spcPct val="150000"/>
              </a:lnSpc>
              <a:defRPr/>
            </a:pPr>
            <a:r>
              <a:rPr kumimoji="0" lang="nl-NL" sz="2000" b="0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Phase 2: </a:t>
            </a:r>
            <a:r>
              <a:rPr kumimoji="0" lang="nl-NL" sz="2000" b="0" i="0" u="sng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Exploring</a:t>
            </a:r>
            <a:r>
              <a:rPr kumimoji="0" lang="nl-NL" sz="2000" b="0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nl-NL" sz="2000" b="0" i="0" u="sng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kumimoji="0" lang="nl-NL" sz="2000" b="0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nl-NL" sz="2000" b="0" i="0" u="sng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Current</a:t>
            </a:r>
            <a:r>
              <a:rPr kumimoji="0" lang="nl-NL" sz="2000" b="0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nl-NL" sz="2000" b="1" i="0" u="sng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</a:t>
            </a:r>
            <a:r>
              <a:rPr kumimoji="0" lang="nl-NL" sz="2000" b="0" i="0" u="sng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eality</a:t>
            </a:r>
            <a:endParaRPr kumimoji="0" lang="nl-NL" sz="2000" b="0" i="0" u="sng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52319" marR="0" lvl="1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Reflect on the current situation. What are the possible causes, effects,</a:t>
            </a:r>
            <a:r>
              <a:rPr lang="en-US" sz="2000" i="1" dirty="0">
                <a:solidFill>
                  <a:prstClr val="black"/>
                </a:solidFill>
              </a:rPr>
              <a:t> and</a:t>
            </a:r>
            <a:r>
              <a:rPr kumimoji="0" lang="en-US" sz="2000" b="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blockages? What has already been tried?</a:t>
            </a:r>
          </a:p>
          <a:p>
            <a:pPr>
              <a:lnSpc>
                <a:spcPct val="150000"/>
              </a:lnSpc>
              <a:defRPr/>
            </a:pPr>
            <a:r>
              <a:rPr kumimoji="0" lang="nl-NL" sz="2000" b="0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Phase 3: Generating and </a:t>
            </a:r>
            <a:r>
              <a:rPr kumimoji="0" lang="nl-NL" sz="2000" b="0" i="0" u="sng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Evaluating</a:t>
            </a:r>
            <a:r>
              <a:rPr kumimoji="0" lang="nl-NL" sz="2000" b="0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nl-NL" sz="2000" b="1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</a:t>
            </a:r>
            <a:r>
              <a:rPr kumimoji="0" lang="nl-NL" sz="2000" b="0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ptions</a:t>
            </a:r>
          </a:p>
          <a:p>
            <a:pPr marL="352319" marR="0" lvl="1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First brainstorm on all possible options, then evaluate these options to come up with the best-suited option.</a:t>
            </a:r>
          </a:p>
          <a:p>
            <a:pPr>
              <a:lnSpc>
                <a:spcPct val="150000"/>
              </a:lnSpc>
              <a:defRPr/>
            </a:pPr>
            <a:r>
              <a:rPr kumimoji="0" lang="nl-NL" sz="2000" b="0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Phase 4: </a:t>
            </a:r>
            <a:r>
              <a:rPr kumimoji="0" lang="nl-NL" sz="2000" b="0" i="0" u="sng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Wrap</a:t>
            </a:r>
            <a:r>
              <a:rPr kumimoji="0" lang="nl-NL" sz="2000" b="0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-Up/Will/</a:t>
            </a:r>
            <a:r>
              <a:rPr kumimoji="0" lang="nl-NL" sz="2000" b="1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</a:t>
            </a:r>
            <a:r>
              <a:rPr kumimoji="0" lang="nl-NL" sz="2000" b="0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ay Forward</a:t>
            </a:r>
          </a:p>
          <a:p>
            <a:pPr marL="352319" marR="0" lvl="1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Create an action plan. What steps will the student take to achieve this goal?  And what support is needed to do so?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395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10C3CEEC-9338-884F-B455-358DAC1AD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4519" y="187381"/>
            <a:ext cx="693802" cy="277521"/>
          </a:xfrm>
          <a:prstGeom prst="rect">
            <a:avLst/>
          </a:prstGeo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786B9901-CC09-5949-AA28-BEEB71698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678" y="350548"/>
            <a:ext cx="8645947" cy="422386"/>
          </a:xfrm>
        </p:spPr>
        <p:txBody>
          <a:bodyPr>
            <a:normAutofit fontScale="90000"/>
          </a:bodyPr>
          <a:lstStyle/>
          <a:p>
            <a:r>
              <a:rPr lang="nl-NL" dirty="0" err="1"/>
              <a:t>Working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T-</a:t>
            </a:r>
            <a:r>
              <a:rPr lang="nl-NL" dirty="0" err="1"/>
              <a:t>Grow</a:t>
            </a:r>
            <a:r>
              <a:rPr lang="nl-NL" dirty="0"/>
              <a:t> model &amp; Thermos-dashboard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BC1278A-0A11-8E4A-BF77-F5F340272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4346" y="6192703"/>
            <a:ext cx="1049164" cy="314749"/>
          </a:xfrm>
          <a:prstGeom prst="rect">
            <a:avLst/>
          </a:prstGeom>
        </p:spPr>
      </p:pic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187DA71A-8FE8-B240-9844-BB1A2AADC1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679" y="904662"/>
            <a:ext cx="10597617" cy="5226679"/>
          </a:xfrm>
        </p:spPr>
        <p:txBody>
          <a:bodyPr>
            <a:normAutofit/>
          </a:bodyPr>
          <a:lstStyle/>
          <a:p>
            <a:r>
              <a:rPr lang="en-US" dirty="0"/>
              <a:t>Exercise: One on one conversation with student who has used the dashboard</a:t>
            </a:r>
          </a:p>
          <a:p>
            <a:pPr lvl="1"/>
            <a:r>
              <a:rPr lang="en-US" dirty="0"/>
              <a:t>Role play: 1 tutor, 1 ‘student’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Practice conversation in pairs, using the T-GROW Model (10 min)</a:t>
            </a:r>
          </a:p>
          <a:p>
            <a:endParaRPr lang="en-US" dirty="0"/>
          </a:p>
          <a:p>
            <a:r>
              <a:rPr lang="en-US" dirty="0"/>
              <a:t>Next, also in pairs, think about and discuss (5 min);</a:t>
            </a:r>
          </a:p>
          <a:p>
            <a:pPr lvl="1"/>
            <a:r>
              <a:rPr lang="en-US" dirty="0"/>
              <a:t>What can you ask a student? What shouldn’t you ask a student?</a:t>
            </a:r>
          </a:p>
          <a:p>
            <a:pPr lvl="1"/>
            <a:r>
              <a:rPr lang="en-US" dirty="0"/>
              <a:t>What is helpful for a student?</a:t>
            </a:r>
          </a:p>
          <a:p>
            <a:pPr marL="493564" lvl="1" indent="0">
              <a:buNone/>
            </a:pPr>
            <a:endParaRPr lang="en-US" dirty="0"/>
          </a:p>
          <a:p>
            <a:pPr lvl="1"/>
            <a:r>
              <a:rPr lang="en-US" dirty="0"/>
              <a:t>Let’s go!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0316889-20AF-A249-9157-80E660E51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C799F32-66E9-E6AD-9D3C-1ADE940314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2717" y="3888317"/>
            <a:ext cx="3953414" cy="268278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8C72B6B-6A6E-DEEB-9B18-66941BC25D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9987" y="4290768"/>
            <a:ext cx="2855374" cy="22803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165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90"/>
    </mc:Choice>
    <mc:Fallback xmlns="">
      <p:transition spd="slow" advTm="5289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10C3CEEC-9338-884F-B455-358DAC1AD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4519" y="187381"/>
            <a:ext cx="693802" cy="277521"/>
          </a:xfrm>
          <a:prstGeom prst="rect">
            <a:avLst/>
          </a:prstGeo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786B9901-CC09-5949-AA28-BEEB71698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679" y="350548"/>
            <a:ext cx="4485740" cy="422386"/>
          </a:xfrm>
        </p:spPr>
        <p:txBody>
          <a:bodyPr>
            <a:normAutofit fontScale="90000"/>
          </a:bodyPr>
          <a:lstStyle/>
          <a:p>
            <a:r>
              <a:rPr lang="nl-NL" dirty="0" err="1"/>
              <a:t>Discussion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Questions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BC1278A-0A11-8E4A-BF77-F5F340272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4346" y="6192703"/>
            <a:ext cx="1049164" cy="314749"/>
          </a:xfrm>
          <a:prstGeom prst="rect">
            <a:avLst/>
          </a:prstGeom>
        </p:spPr>
      </p:pic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187DA71A-8FE8-B240-9844-BB1A2AADC1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679" y="904662"/>
            <a:ext cx="10597617" cy="5226679"/>
          </a:xfrm>
        </p:spPr>
        <p:txBody>
          <a:bodyPr>
            <a:normAutofit/>
          </a:bodyPr>
          <a:lstStyle/>
          <a:p>
            <a:r>
              <a:rPr lang="en-US" dirty="0"/>
              <a:t>First reactions?</a:t>
            </a:r>
          </a:p>
          <a:p>
            <a:endParaRPr lang="en-US" dirty="0"/>
          </a:p>
          <a:p>
            <a:r>
              <a:rPr lang="en-US" dirty="0"/>
              <a:t>Questions:</a:t>
            </a:r>
          </a:p>
          <a:p>
            <a:pPr lvl="1"/>
            <a:r>
              <a:rPr lang="en-US" dirty="0"/>
              <a:t>Was the T-GROW model helpful for guiding a student?</a:t>
            </a:r>
          </a:p>
          <a:p>
            <a:pPr lvl="1"/>
            <a:r>
              <a:rPr lang="en-US" dirty="0"/>
              <a:t>What can you ask a student? What shouldn’t you ask a student?</a:t>
            </a:r>
          </a:p>
          <a:p>
            <a:pPr lvl="1"/>
            <a:r>
              <a:rPr lang="en-US" dirty="0"/>
              <a:t>What is helpful for a student?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0316889-20AF-A249-9157-80E660E51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74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2890"/>
    </mc:Choice>
    <mc:Fallback xmlns="">
      <p:transition advTm="5289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10C3CEEC-9338-884F-B455-358DAC1AD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187381"/>
            <a:ext cx="685521" cy="274209"/>
          </a:xfrm>
          <a:prstGeom prst="rect">
            <a:avLst/>
          </a:prstGeo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786B9901-CC09-5949-AA28-BEEB71698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679" y="335044"/>
            <a:ext cx="6520264" cy="422386"/>
          </a:xfrm>
        </p:spPr>
        <p:txBody>
          <a:bodyPr>
            <a:normAutofit fontScale="90000"/>
          </a:bodyPr>
          <a:lstStyle/>
          <a:p>
            <a:r>
              <a:rPr lang="en-US" dirty="0"/>
              <a:t>Welcome!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187DA71A-8FE8-B240-9844-BB1A2AADC1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678" y="757429"/>
            <a:ext cx="11368511" cy="543527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Today’s goals: </a:t>
            </a:r>
          </a:p>
          <a:p>
            <a:pPr marL="1120576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Discussing our vision on student counseling and the role of the Thermos dashboard. </a:t>
            </a:r>
          </a:p>
          <a:p>
            <a:pPr marL="1120576" lvl="2" indent="-45720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Guiding a conversation with a student using the Thermos dashboard through deploying the T-GROW model.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Planning: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	Activity 1: Role of tutor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	activity 2: Practice conversation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	Plenary ending.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	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AFF98C0-48AF-6640-A396-311C8CCE0465}"/>
              </a:ext>
            </a:extLst>
          </p:cNvPr>
          <p:cNvSpPr txBox="1"/>
          <p:nvPr/>
        </p:nvSpPr>
        <p:spPr>
          <a:xfrm>
            <a:off x="9521371" y="62121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490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90"/>
    </mc:Choice>
    <mc:Fallback xmlns="">
      <p:transition spd="slow" advTm="52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10C3CEEC-9338-884F-B455-358DAC1AD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4519" y="187381"/>
            <a:ext cx="693802" cy="277521"/>
          </a:xfrm>
          <a:prstGeom prst="rect">
            <a:avLst/>
          </a:prstGeo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786B9901-CC09-5949-AA28-BEEB71698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679" y="350548"/>
            <a:ext cx="4485740" cy="422386"/>
          </a:xfrm>
        </p:spPr>
        <p:txBody>
          <a:bodyPr>
            <a:normAutofit fontScale="90000"/>
          </a:bodyPr>
          <a:lstStyle/>
          <a:p>
            <a:r>
              <a:rPr lang="nl-NL" dirty="0" err="1"/>
              <a:t>Please</a:t>
            </a:r>
            <a:r>
              <a:rPr lang="nl-NL" dirty="0"/>
              <a:t> </a:t>
            </a:r>
            <a:r>
              <a:rPr lang="nl-NL" dirty="0" err="1"/>
              <a:t>note</a:t>
            </a:r>
            <a:r>
              <a:rPr lang="nl-NL" dirty="0"/>
              <a:t>!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BC1278A-0A11-8E4A-BF77-F5F340272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4346" y="6192703"/>
            <a:ext cx="1049164" cy="314749"/>
          </a:xfrm>
          <a:prstGeom prst="rect">
            <a:avLst/>
          </a:prstGeom>
        </p:spPr>
      </p:pic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187DA71A-8FE8-B240-9844-BB1A2AADC1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679" y="904662"/>
            <a:ext cx="10597617" cy="52266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Important</a:t>
            </a:r>
            <a:r>
              <a:rPr lang="en-US" sz="2000"/>
              <a:t>: GDPR </a:t>
            </a:r>
            <a:r>
              <a:rPr lang="en-US" sz="2000" dirty="0"/>
              <a:t>(AVG) – data in the dashboard belongs to the student.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Don’t ask ‘What was your score on Planning?’ or ‘Can you show me your dashboard?’.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Do ask: 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‘What did you notice about your scores?’ or 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‘What do you want to share about your visualizations?’ or 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‘Did you recognize yourself in the scores?’ 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ym typeface="Wingdings" pitchFamily="2" charset="2"/>
              </a:rPr>
              <a:t>‘What do you want to work on and how can I help?’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ym typeface="Wingdings" pitchFamily="2" charset="2"/>
              </a:rPr>
              <a:t>So no one gets in trouble  </a:t>
            </a:r>
            <a:endParaRPr lang="en-US" sz="20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0316889-20AF-A249-9157-80E660E51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537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90"/>
    </mc:Choice>
    <mc:Fallback xmlns="">
      <p:transition spd="slow" advTm="5289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10C3CEEC-9338-884F-B455-358DAC1AD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187381"/>
            <a:ext cx="685521" cy="274209"/>
          </a:xfrm>
          <a:prstGeom prst="rect">
            <a:avLst/>
          </a:prstGeo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786B9901-CC09-5949-AA28-BEEB71698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679" y="335044"/>
            <a:ext cx="6520264" cy="422386"/>
          </a:xfrm>
        </p:spPr>
        <p:txBody>
          <a:bodyPr>
            <a:normAutofit fontScale="90000"/>
          </a:bodyPr>
          <a:lstStyle/>
          <a:p>
            <a:r>
              <a:rPr lang="en-US" dirty="0"/>
              <a:t>Closing remarks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187DA71A-8FE8-B240-9844-BB1A2AADC1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679" y="1033695"/>
            <a:ext cx="11368511" cy="486316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Thank you for participating!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For questions, please contact (..)</a:t>
            </a:r>
            <a:endParaRPr lang="en-US" sz="2400" dirty="0"/>
          </a:p>
          <a:p>
            <a:pPr lvl="1"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AFF98C0-48AF-6640-A396-311C8CCE0465}"/>
              </a:ext>
            </a:extLst>
          </p:cNvPr>
          <p:cNvSpPr txBox="1"/>
          <p:nvPr/>
        </p:nvSpPr>
        <p:spPr>
          <a:xfrm>
            <a:off x="9521371" y="62121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074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90"/>
    </mc:Choice>
    <mc:Fallback xmlns="">
      <p:transition spd="slow" advTm="52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68E0A0-6F84-2CA9-3718-E3F5720F31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7147" y="2545719"/>
            <a:ext cx="7557707" cy="1766562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Activity 1: </a:t>
            </a:r>
            <a:br>
              <a:rPr lang="en-US" sz="4400" dirty="0"/>
            </a:br>
            <a:r>
              <a:rPr lang="en-US" sz="4400" dirty="0"/>
              <a:t>Role of Tutor</a:t>
            </a:r>
            <a:br>
              <a:rPr lang="nl-NL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22817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10C3CEEC-9338-884F-B455-358DAC1AD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4519" y="187381"/>
            <a:ext cx="693802" cy="277521"/>
          </a:xfrm>
          <a:prstGeom prst="rect">
            <a:avLst/>
          </a:prstGeo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786B9901-CC09-5949-AA28-BEEB71698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679" y="1236928"/>
            <a:ext cx="4485740" cy="422386"/>
          </a:xfrm>
        </p:spPr>
        <p:txBody>
          <a:bodyPr>
            <a:normAutofit fontScale="90000"/>
          </a:bodyPr>
          <a:lstStyle/>
          <a:p>
            <a:r>
              <a:rPr lang="nl-NL" dirty="0"/>
              <a:t>Cases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187DA71A-8FE8-B240-9844-BB1A2AADC1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679" y="2164081"/>
            <a:ext cx="10597617" cy="3967260"/>
          </a:xfrm>
        </p:spPr>
        <p:txBody>
          <a:bodyPr>
            <a:normAutofit/>
          </a:bodyPr>
          <a:lstStyle/>
          <a:p>
            <a:pPr marL="352319" lvl="1" indent="0">
              <a:buNone/>
            </a:pPr>
            <a:r>
              <a:rPr lang="en-US" dirty="0"/>
              <a:t>Exercise: We are going to discuss different cases of students who come to you for a conversation about their dashboard. The main questions for each case are: </a:t>
            </a:r>
            <a:r>
              <a:rPr lang="en-US" b="1" i="1" dirty="0"/>
              <a:t>What is your role as mentor? Do you refer the student onwards to others for support (e.g., student counselor, </a:t>
            </a:r>
            <a:r>
              <a:rPr lang="en-US" b="1" i="1" dirty="0" err="1"/>
              <a:t>skillslab</a:t>
            </a:r>
            <a:r>
              <a:rPr lang="en-US" b="1" i="1" dirty="0"/>
              <a:t>) or not?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0316889-20AF-A249-9157-80E660E51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814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90"/>
    </mc:Choice>
    <mc:Fallback xmlns="">
      <p:transition spd="slow" advTm="52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5AE133-D916-80E8-08BF-C0E878AE3F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dirty="0"/>
              <a:t>Case 1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C24CD35-516B-5B94-750A-2D021D5FAE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7147" y="1925455"/>
            <a:ext cx="7557706" cy="3443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800" dirty="0"/>
              <a:t>“</a:t>
            </a:r>
            <a:r>
              <a:rPr lang="nl-NL" sz="2800" i="1" dirty="0"/>
              <a:t>I </a:t>
            </a:r>
            <a:r>
              <a:rPr lang="nl-NL" sz="2800" i="1" dirty="0" err="1"/>
              <a:t>am</a:t>
            </a:r>
            <a:r>
              <a:rPr lang="nl-NL" sz="2800" i="1" dirty="0"/>
              <a:t> </a:t>
            </a:r>
            <a:r>
              <a:rPr lang="nl-NL" sz="2800" i="1" dirty="0" err="1"/>
              <a:t>really</a:t>
            </a:r>
            <a:r>
              <a:rPr lang="nl-NL" sz="2800" i="1" dirty="0"/>
              <a:t> </a:t>
            </a:r>
            <a:r>
              <a:rPr lang="nl-NL" sz="2800" i="1" dirty="0" err="1"/>
              <a:t>worried</a:t>
            </a:r>
            <a:r>
              <a:rPr lang="nl-NL" sz="2800" i="1" dirty="0"/>
              <a:t> </a:t>
            </a:r>
            <a:r>
              <a:rPr lang="nl-NL" sz="2800" i="1" dirty="0" err="1"/>
              <a:t>about</a:t>
            </a:r>
            <a:r>
              <a:rPr lang="nl-NL" sz="2800" i="1" dirty="0"/>
              <a:t> </a:t>
            </a:r>
            <a:r>
              <a:rPr lang="nl-NL" sz="2800" i="1" dirty="0" err="1"/>
              <a:t>the</a:t>
            </a:r>
            <a:r>
              <a:rPr lang="nl-NL" sz="2800" i="1" dirty="0"/>
              <a:t> </a:t>
            </a:r>
            <a:r>
              <a:rPr lang="nl-NL" sz="2800" i="1" dirty="0" err="1"/>
              <a:t>upcoming</a:t>
            </a:r>
            <a:r>
              <a:rPr lang="nl-NL" sz="2800" i="1" dirty="0"/>
              <a:t> </a:t>
            </a:r>
            <a:r>
              <a:rPr lang="nl-NL" sz="2800" i="1" dirty="0" err="1"/>
              <a:t>exams</a:t>
            </a:r>
            <a:r>
              <a:rPr lang="nl-NL" sz="2800" i="1" dirty="0"/>
              <a:t>. </a:t>
            </a:r>
            <a:r>
              <a:rPr lang="nl-NL" sz="2800" i="1" dirty="0" err="1"/>
              <a:t>To</a:t>
            </a:r>
            <a:r>
              <a:rPr lang="nl-NL" sz="2800" i="1" dirty="0"/>
              <a:t> feel </a:t>
            </a:r>
            <a:r>
              <a:rPr lang="nl-NL" sz="2800" i="1" dirty="0" err="1"/>
              <a:t>less</a:t>
            </a:r>
            <a:r>
              <a:rPr lang="nl-NL" sz="2800" i="1" dirty="0"/>
              <a:t> </a:t>
            </a:r>
            <a:r>
              <a:rPr lang="nl-NL" sz="2800" i="1" dirty="0" err="1"/>
              <a:t>stressed</a:t>
            </a:r>
            <a:r>
              <a:rPr lang="nl-NL" sz="2800" i="1" dirty="0"/>
              <a:t>, I go out </a:t>
            </a:r>
            <a:r>
              <a:rPr lang="nl-NL" sz="2800" i="1" dirty="0" err="1"/>
              <a:t>to</a:t>
            </a:r>
            <a:r>
              <a:rPr lang="nl-NL" sz="2800" i="1" dirty="0"/>
              <a:t> do </a:t>
            </a:r>
            <a:r>
              <a:rPr lang="nl-NL" sz="2800" i="1" dirty="0" err="1"/>
              <a:t>other</a:t>
            </a:r>
            <a:r>
              <a:rPr lang="nl-NL" sz="2800" i="1" dirty="0"/>
              <a:t> </a:t>
            </a:r>
            <a:r>
              <a:rPr lang="nl-NL" sz="2800" i="1" dirty="0" err="1"/>
              <a:t>things</a:t>
            </a:r>
            <a:r>
              <a:rPr lang="nl-NL" sz="2800" i="1" dirty="0"/>
              <a:t> and </a:t>
            </a:r>
            <a:r>
              <a:rPr lang="nl-NL" sz="2800" i="1" dirty="0" err="1"/>
              <a:t>not</a:t>
            </a:r>
            <a:r>
              <a:rPr lang="nl-NL" sz="2800" i="1" dirty="0"/>
              <a:t> </a:t>
            </a:r>
            <a:r>
              <a:rPr lang="nl-NL" sz="2800" i="1" dirty="0" err="1"/>
              <a:t>think</a:t>
            </a:r>
            <a:r>
              <a:rPr lang="nl-NL" sz="2800" i="1" dirty="0"/>
              <a:t> </a:t>
            </a:r>
            <a:r>
              <a:rPr lang="nl-NL" sz="2800" i="1" dirty="0" err="1"/>
              <a:t>about</a:t>
            </a:r>
            <a:r>
              <a:rPr lang="nl-NL" sz="2800" i="1" dirty="0"/>
              <a:t> it.  I </a:t>
            </a:r>
            <a:r>
              <a:rPr lang="nl-NL" sz="2800" i="1" dirty="0" err="1"/>
              <a:t>actually</a:t>
            </a:r>
            <a:r>
              <a:rPr lang="nl-NL" sz="2800" i="1" dirty="0"/>
              <a:t> </a:t>
            </a:r>
            <a:r>
              <a:rPr lang="nl-NL" sz="2800" i="1" dirty="0" err="1"/>
              <a:t>don’t</a:t>
            </a:r>
            <a:r>
              <a:rPr lang="nl-NL" sz="2800" i="1" dirty="0"/>
              <a:t> </a:t>
            </a:r>
            <a:r>
              <a:rPr lang="nl-NL" sz="2800" i="1" dirty="0" err="1"/>
              <a:t>know</a:t>
            </a:r>
            <a:r>
              <a:rPr lang="nl-NL" sz="2800" i="1" dirty="0"/>
              <a:t> </a:t>
            </a:r>
            <a:r>
              <a:rPr lang="nl-NL" sz="2800" i="1" dirty="0" err="1"/>
              <a:t>if</a:t>
            </a:r>
            <a:r>
              <a:rPr lang="nl-NL" sz="2800" i="1" dirty="0"/>
              <a:t> I </a:t>
            </a:r>
            <a:r>
              <a:rPr lang="nl-NL" sz="2800" i="1" dirty="0" err="1"/>
              <a:t>can</a:t>
            </a:r>
            <a:r>
              <a:rPr lang="nl-NL" sz="2800" i="1" dirty="0"/>
              <a:t> handle </a:t>
            </a:r>
            <a:r>
              <a:rPr lang="nl-NL" sz="2800" i="1" dirty="0" err="1"/>
              <a:t>this</a:t>
            </a:r>
            <a:r>
              <a:rPr lang="nl-NL" sz="2800" i="1" dirty="0"/>
              <a:t> </a:t>
            </a:r>
            <a:r>
              <a:rPr lang="nl-NL" sz="2800" i="1" dirty="0" err="1"/>
              <a:t>study</a:t>
            </a:r>
            <a:r>
              <a:rPr lang="nl-NL" sz="2800" i="1" dirty="0"/>
              <a:t>, </a:t>
            </a:r>
            <a:r>
              <a:rPr lang="nl-NL" sz="2800" i="1" dirty="0" err="1"/>
              <a:t>so</a:t>
            </a:r>
            <a:r>
              <a:rPr lang="nl-NL" sz="2800" i="1" dirty="0"/>
              <a:t> I </a:t>
            </a:r>
            <a:r>
              <a:rPr lang="nl-NL" sz="2800" i="1" dirty="0" err="1"/>
              <a:t>recognize</a:t>
            </a:r>
            <a:r>
              <a:rPr lang="nl-NL" sz="2800" i="1" dirty="0"/>
              <a:t> </a:t>
            </a:r>
            <a:r>
              <a:rPr lang="nl-NL" sz="2800" i="1" dirty="0" err="1"/>
              <a:t>that</a:t>
            </a:r>
            <a:r>
              <a:rPr lang="nl-NL" sz="2800" i="1" dirty="0"/>
              <a:t> in </a:t>
            </a:r>
            <a:r>
              <a:rPr lang="nl-NL" sz="2800" i="1" dirty="0" err="1"/>
              <a:t>my</a:t>
            </a:r>
            <a:r>
              <a:rPr lang="nl-NL" sz="2800" i="1" dirty="0"/>
              <a:t> </a:t>
            </a:r>
            <a:r>
              <a:rPr lang="nl-NL" sz="2800" i="1" dirty="0" err="1"/>
              <a:t>self</a:t>
            </a:r>
            <a:r>
              <a:rPr lang="nl-NL" sz="2800" i="1" dirty="0"/>
              <a:t>-belief score.”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158218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1CD1DF3-6A4D-17F7-C748-C2946D0C2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216" y="0"/>
            <a:ext cx="10214184" cy="6825403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80E61734-7560-81C6-3679-2C931FCA7C2A}"/>
              </a:ext>
            </a:extLst>
          </p:cNvPr>
          <p:cNvSpPr/>
          <p:nvPr/>
        </p:nvSpPr>
        <p:spPr>
          <a:xfrm>
            <a:off x="8191500" y="4102100"/>
            <a:ext cx="2387600" cy="101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7882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2DE119A-66EB-D7CA-E764-F8A2B0856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99" y="127000"/>
            <a:ext cx="4361181" cy="58293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EDA9FF6-198F-C013-2505-AB1A7E889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451" y="876300"/>
            <a:ext cx="3264873" cy="112109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2D1BBEB-42B5-171B-6FA7-5D1EB807AC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2995" y="672210"/>
            <a:ext cx="4081330" cy="528409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A1954178-87DD-51F6-3034-E600590515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3282" y="2892328"/>
            <a:ext cx="3146642" cy="306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04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 overview of who to contact for guidance and advice, text alternative at bottom of the page">
            <a:extLst>
              <a:ext uri="{FF2B5EF4-FFF2-40B4-BE49-F238E27FC236}">
                <a16:creationId xmlns:a16="http://schemas.microsoft.com/office/drawing/2014/main" id="{4613387A-7BAE-99F6-AE1E-2DD1230F0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7" y="77118"/>
            <a:ext cx="7286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172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70ED21-382C-57CF-037C-CB6EB88DE3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dirty="0"/>
              <a:t>Case 2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3883059-20E9-5CDE-F6C0-1BDACA2E65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7147" y="2030819"/>
            <a:ext cx="7836946" cy="33739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/>
              <a:t>“</a:t>
            </a:r>
            <a:r>
              <a:rPr lang="nl-NL" sz="2800" i="1" dirty="0" err="1"/>
              <a:t>I’m</a:t>
            </a:r>
            <a:r>
              <a:rPr lang="nl-NL" sz="2800" i="1" dirty="0"/>
              <a:t> </a:t>
            </a:r>
            <a:r>
              <a:rPr lang="nl-NL" sz="2800" i="1" dirty="0" err="1"/>
              <a:t>not</a:t>
            </a:r>
            <a:r>
              <a:rPr lang="nl-NL" sz="2800" i="1" dirty="0"/>
              <a:t> </a:t>
            </a:r>
            <a:r>
              <a:rPr lang="nl-NL" sz="2800" i="1" dirty="0" err="1"/>
              <a:t>satisfied</a:t>
            </a:r>
            <a:r>
              <a:rPr lang="nl-NL" sz="2800" i="1" dirty="0"/>
              <a:t> </a:t>
            </a:r>
            <a:r>
              <a:rPr lang="nl-NL" sz="2800" i="1" dirty="0" err="1"/>
              <a:t>with</a:t>
            </a:r>
            <a:r>
              <a:rPr lang="nl-NL" sz="2800" i="1" dirty="0"/>
              <a:t> </a:t>
            </a:r>
            <a:r>
              <a:rPr lang="nl-NL" sz="2800" i="1" dirty="0" err="1"/>
              <a:t>my</a:t>
            </a:r>
            <a:r>
              <a:rPr lang="nl-NL" sz="2800" i="1" dirty="0"/>
              <a:t> planning score. </a:t>
            </a:r>
            <a:r>
              <a:rPr lang="nl-NL" sz="2800" i="1" dirty="0" err="1"/>
              <a:t>I’m</a:t>
            </a:r>
            <a:r>
              <a:rPr lang="nl-NL" sz="2800" i="1" dirty="0"/>
              <a:t> </a:t>
            </a:r>
            <a:r>
              <a:rPr lang="nl-NL" sz="2800" i="1" dirty="0" err="1"/>
              <a:t>having</a:t>
            </a:r>
            <a:r>
              <a:rPr lang="nl-NL" sz="2800" i="1" dirty="0"/>
              <a:t> </a:t>
            </a:r>
            <a:r>
              <a:rPr lang="nl-NL" sz="2800" i="1" dirty="0" err="1"/>
              <a:t>trouble</a:t>
            </a:r>
            <a:r>
              <a:rPr lang="nl-NL" sz="2800" i="1" dirty="0"/>
              <a:t> </a:t>
            </a:r>
            <a:r>
              <a:rPr lang="nl-NL" sz="2800" i="1" dirty="0" err="1"/>
              <a:t>with</a:t>
            </a:r>
            <a:r>
              <a:rPr lang="nl-NL" sz="2800" i="1" dirty="0"/>
              <a:t> </a:t>
            </a:r>
            <a:r>
              <a:rPr lang="nl-NL" sz="2800" i="1" dirty="0" err="1"/>
              <a:t>balancing</a:t>
            </a:r>
            <a:r>
              <a:rPr lang="nl-NL" sz="2800" i="1" dirty="0"/>
              <a:t> </a:t>
            </a:r>
            <a:r>
              <a:rPr lang="nl-NL" sz="2800" i="1" dirty="0" err="1"/>
              <a:t>my</a:t>
            </a:r>
            <a:r>
              <a:rPr lang="nl-NL" sz="2800" i="1" dirty="0"/>
              <a:t> </a:t>
            </a:r>
            <a:r>
              <a:rPr lang="nl-NL" sz="2800" i="1" dirty="0" err="1"/>
              <a:t>study</a:t>
            </a:r>
            <a:r>
              <a:rPr lang="nl-NL" sz="2800" i="1" dirty="0"/>
              <a:t>, </a:t>
            </a:r>
            <a:r>
              <a:rPr lang="nl-NL" sz="2800" i="1" dirty="0" err="1"/>
              <a:t>with</a:t>
            </a:r>
            <a:r>
              <a:rPr lang="nl-NL" sz="2800" i="1" dirty="0"/>
              <a:t> </a:t>
            </a:r>
            <a:r>
              <a:rPr lang="nl-NL" sz="2800" i="1" dirty="0" err="1"/>
              <a:t>my</a:t>
            </a:r>
            <a:r>
              <a:rPr lang="nl-NL" sz="2800" i="1" dirty="0"/>
              <a:t> private life. </a:t>
            </a:r>
            <a:r>
              <a:rPr lang="nl-NL" sz="2800" i="1" dirty="0" err="1"/>
              <a:t>If</a:t>
            </a:r>
            <a:r>
              <a:rPr lang="nl-NL" sz="2800" i="1" dirty="0"/>
              <a:t> </a:t>
            </a:r>
            <a:r>
              <a:rPr lang="nl-NL" sz="2800" i="1" dirty="0" err="1"/>
              <a:t>my</a:t>
            </a:r>
            <a:r>
              <a:rPr lang="nl-NL" sz="2800" i="1" dirty="0"/>
              <a:t> </a:t>
            </a:r>
            <a:r>
              <a:rPr lang="nl-NL" sz="2800" i="1" dirty="0" err="1"/>
              <a:t>friends</a:t>
            </a:r>
            <a:r>
              <a:rPr lang="nl-NL" sz="2800" i="1" dirty="0"/>
              <a:t> want </a:t>
            </a:r>
            <a:r>
              <a:rPr lang="nl-NL" sz="2800" i="1" dirty="0" err="1"/>
              <a:t>to</a:t>
            </a:r>
            <a:r>
              <a:rPr lang="nl-NL" sz="2800" i="1" dirty="0"/>
              <a:t> hang out or </a:t>
            </a:r>
            <a:r>
              <a:rPr lang="nl-NL" sz="2800" i="1" dirty="0" err="1"/>
              <a:t>if</a:t>
            </a:r>
            <a:r>
              <a:rPr lang="nl-NL" sz="2800" i="1" dirty="0"/>
              <a:t> </a:t>
            </a:r>
            <a:r>
              <a:rPr lang="nl-NL" sz="2800" i="1" dirty="0" err="1"/>
              <a:t>work</a:t>
            </a:r>
            <a:r>
              <a:rPr lang="nl-NL" sz="2800" i="1" dirty="0"/>
              <a:t> </a:t>
            </a:r>
            <a:r>
              <a:rPr lang="nl-NL" sz="2800" i="1" dirty="0" err="1"/>
              <a:t>asks</a:t>
            </a:r>
            <a:r>
              <a:rPr lang="nl-NL" sz="2800" i="1" dirty="0"/>
              <a:t> me </a:t>
            </a:r>
            <a:r>
              <a:rPr lang="nl-NL" sz="2800" i="1" dirty="0" err="1"/>
              <a:t>to</a:t>
            </a:r>
            <a:r>
              <a:rPr lang="nl-NL" sz="2800" i="1" dirty="0"/>
              <a:t> </a:t>
            </a:r>
            <a:r>
              <a:rPr lang="nl-NL" sz="2800" i="1" dirty="0" err="1"/>
              <a:t>fill</a:t>
            </a:r>
            <a:r>
              <a:rPr lang="nl-NL" sz="2800" i="1" dirty="0"/>
              <a:t> in </a:t>
            </a:r>
            <a:r>
              <a:rPr lang="nl-NL" sz="2800" i="1" dirty="0" err="1"/>
              <a:t>for</a:t>
            </a:r>
            <a:r>
              <a:rPr lang="nl-NL" sz="2800" i="1" dirty="0"/>
              <a:t> sick </a:t>
            </a:r>
            <a:r>
              <a:rPr lang="nl-NL" sz="2800" i="1" dirty="0" err="1"/>
              <a:t>collegues</a:t>
            </a:r>
            <a:r>
              <a:rPr lang="nl-NL" sz="2800" i="1" dirty="0"/>
              <a:t>, I </a:t>
            </a:r>
            <a:r>
              <a:rPr lang="nl-NL" sz="2800" i="1" dirty="0" err="1"/>
              <a:t>find</a:t>
            </a:r>
            <a:r>
              <a:rPr lang="nl-NL" sz="2800" i="1" dirty="0"/>
              <a:t> </a:t>
            </a:r>
            <a:r>
              <a:rPr lang="nl-NL" sz="2800" i="1" dirty="0" err="1"/>
              <a:t>it</a:t>
            </a:r>
            <a:r>
              <a:rPr lang="nl-NL" sz="2800" i="1" dirty="0"/>
              <a:t> hard </a:t>
            </a:r>
            <a:r>
              <a:rPr lang="nl-NL" sz="2800" i="1" dirty="0" err="1"/>
              <a:t>to</a:t>
            </a:r>
            <a:r>
              <a:rPr lang="nl-NL" sz="2800" i="1" dirty="0"/>
              <a:t> say no</a:t>
            </a:r>
            <a:r>
              <a:rPr lang="nl-NL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3029402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4.3|5|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4.3|5|7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4.3|5|7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4.3|5|7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4.3|5|7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4.3|5|7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4.3|5|7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4.3|5|7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4.3|5|7.2"/>
</p:tagLst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24372</TotalTime>
  <Words>875</Words>
  <Application>Microsoft Office PowerPoint</Application>
  <PresentationFormat>Breedbeeld</PresentationFormat>
  <Paragraphs>106</Paragraphs>
  <Slides>21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Open Sans</vt:lpstr>
      <vt:lpstr>Open Sans Light</vt:lpstr>
      <vt:lpstr>Office Theme</vt:lpstr>
      <vt:lpstr>PowerPoint-presentatie</vt:lpstr>
      <vt:lpstr>Welcome!</vt:lpstr>
      <vt:lpstr>Activity 1:  Role of Tutor </vt:lpstr>
      <vt:lpstr>Cases</vt:lpstr>
      <vt:lpstr>Case 1</vt:lpstr>
      <vt:lpstr>PowerPoint-presentatie</vt:lpstr>
      <vt:lpstr>PowerPoint-presentatie</vt:lpstr>
      <vt:lpstr>PowerPoint-presentatie</vt:lpstr>
      <vt:lpstr>Case 2</vt:lpstr>
      <vt:lpstr>PowerPoint-presentatie</vt:lpstr>
      <vt:lpstr>PowerPoint-presentatie</vt:lpstr>
      <vt:lpstr>Discussion and Questions</vt:lpstr>
      <vt:lpstr>Please note!</vt:lpstr>
      <vt:lpstr>Break!</vt:lpstr>
      <vt:lpstr>Activity 2:  Practice Conversation </vt:lpstr>
      <vt:lpstr>T-GROW Coaching Model </vt:lpstr>
      <vt:lpstr>PowerPoint-presentatie</vt:lpstr>
      <vt:lpstr>Working with the T-Grow model &amp; Thermos-dashboard</vt:lpstr>
      <vt:lpstr>Discussion and Questions</vt:lpstr>
      <vt:lpstr>Please note!</vt:lpstr>
      <vt:lpstr>Closing 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Vreugd, L.B. de (Lars)</dc:creator>
  <cp:lastModifiedBy>Lotte van Kesteren</cp:lastModifiedBy>
  <cp:revision>306</cp:revision>
  <dcterms:created xsi:type="dcterms:W3CDTF">2019-09-11T09:35:57Z</dcterms:created>
  <dcterms:modified xsi:type="dcterms:W3CDTF">2023-01-20T17:08:55Z</dcterms:modified>
</cp:coreProperties>
</file>