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80" r:id="rId3"/>
    <p:sldId id="369" r:id="rId4"/>
    <p:sldId id="383" r:id="rId5"/>
    <p:sldId id="313" r:id="rId6"/>
    <p:sldId id="370" r:id="rId7"/>
    <p:sldId id="379" r:id="rId8"/>
    <p:sldId id="378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27"/>
    <a:srgbClr val="FFE169"/>
    <a:srgbClr val="FB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8"/>
    <p:restoredTop sz="86325" autoAdjust="0"/>
  </p:normalViewPr>
  <p:slideViewPr>
    <p:cSldViewPr snapToGrid="0" snapToObjects="1">
      <p:cViewPr varScale="1">
        <p:scale>
          <a:sx n="54" d="100"/>
          <a:sy n="54" d="100"/>
        </p:scale>
        <p:origin x="1404" y="56"/>
      </p:cViewPr>
      <p:guideLst/>
    </p:cSldViewPr>
  </p:slideViewPr>
  <p:outlineViewPr>
    <p:cViewPr>
      <p:scale>
        <a:sx n="33" d="100"/>
        <a:sy n="33" d="100"/>
      </p:scale>
      <p:origin x="0" y="-136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EB9B8-E4BD-B04B-833A-8B583104985A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A6DEB-E3B2-464E-B766-BFB9CFE0A6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4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3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A6DEB-E3B2-464E-B766-BFB9CFE0A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76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1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2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75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50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0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9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D5DE3-4FE8-0841-9CE1-1923A978F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3073CA-27D5-6644-9C5A-EA479BE1A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4E8D73-69CA-4E41-BF6A-59319A103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524AB4-D205-B342-9C57-58480DBA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686ECC-410C-9E4D-B1D7-E46AD06A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82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30059-8A55-9D49-BEEC-916C111F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7370BB6-4BA3-F446-A30F-6DFFEE39C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340AFA-C9FA-904D-AA78-2532D1342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2D21F8-BC9D-EB4A-BD99-921C3B15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78B741-110C-4E47-8AB5-282C60843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1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2776FB2-4A2D-EC46-863F-848EFE3CF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FBF4FC-FA88-6C41-AF8B-99F960073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0BA8C1-A410-104B-8345-4571958A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973E95-AA9E-7F48-A931-0AF439B7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C06727-215C-B74E-BBF5-03C206B2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7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147" y="1196975"/>
            <a:ext cx="7557707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 err="1"/>
              <a:t>Title</a:t>
            </a:r>
            <a:endParaRPr lang="nl-NL" noProof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D739B77-360B-C248-95B1-5B4A6819C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186" y="6001200"/>
            <a:ext cx="1712283" cy="679430"/>
          </a:xfrm>
          <a:prstGeom prst="rect">
            <a:avLst/>
          </a:prstGeom>
          <a:ln>
            <a:noFill/>
          </a:ln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4B633025-4CF3-E24C-A6D3-53F39D0816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147" y="2450593"/>
            <a:ext cx="7557707" cy="3443316"/>
          </a:xfrm>
          <a:prstGeom prst="rect">
            <a:avLst/>
          </a:prstGeom>
        </p:spPr>
        <p:txBody>
          <a:bodyPr/>
          <a:lstStyle>
            <a:lvl1pPr marL="450715" marR="0" indent="-450715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034" indent="-30947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091" indent="-31105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410" indent="-311057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013" indent="-36660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332" indent="-352319">
              <a:spcBef>
                <a:spcPts val="600"/>
              </a:spcBef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070" indent="-311057"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6389" indent="-352319">
              <a:tabLst/>
              <a:defRPr lang="nl-NL" sz="2199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IqueMolorepudit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endParaRPr lang="nl-NL" noProof="0" dirty="0"/>
          </a:p>
          <a:p>
            <a:pPr lvl="1"/>
            <a:r>
              <a:rPr lang="nl-NL" noProof="0" dirty="0" err="1"/>
              <a:t>L;ajgda;ldgjs</a:t>
            </a:r>
            <a:endParaRPr lang="nl-NL" noProof="0" dirty="0"/>
          </a:p>
          <a:p>
            <a:pPr lvl="2"/>
            <a:r>
              <a:rPr lang="nl-NL" noProof="0" dirty="0" err="1"/>
              <a:t>Lkadghjs;aoigdhsj</a:t>
            </a:r>
            <a:endParaRPr lang="nl-NL" noProof="0" dirty="0"/>
          </a:p>
          <a:p>
            <a:pPr lvl="3"/>
            <a:r>
              <a:rPr lang="nl-NL" noProof="0" dirty="0"/>
              <a:t>;</a:t>
            </a:r>
            <a:r>
              <a:rPr lang="nl-NL" noProof="0" dirty="0" err="1"/>
              <a:t>lasijdf;alkgdjs</a:t>
            </a:r>
            <a:endParaRPr lang="nl-NL" noProof="0" dirty="0"/>
          </a:p>
          <a:p>
            <a:pPr lvl="4"/>
            <a:r>
              <a:rPr lang="nl-NL" noProof="0" dirty="0"/>
              <a:t>;</a:t>
            </a:r>
            <a:r>
              <a:rPr lang="nl-NL" noProof="0" dirty="0" err="1"/>
              <a:t>ladsgjlasdkgj</a:t>
            </a:r>
            <a:endParaRPr lang="nl-NL" noProof="0" dirty="0"/>
          </a:p>
          <a:p>
            <a:pPr lvl="5"/>
            <a:r>
              <a:rPr lang="nl-NL" noProof="0" dirty="0" err="1"/>
              <a:t>A;lgdkj;asldgjk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053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F7C2E-AD67-1D4A-B25C-C97624C9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77A393-5824-B04D-9C10-CC3A88114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B082A5-69AD-F348-B9DE-90105307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F21D78-C747-5547-9085-DE509C6E8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B3D615-3B4A-A746-9F81-ABA7CE79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5A4D3-851A-BA41-8B84-E372BD1E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A07B29-EFD9-0F41-8AE2-BEA59A18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51688-F689-B64F-817F-F0047D2A4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5F0020-5CEF-F040-BFAC-FD07D2EC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029A16-D227-0F42-AE9F-A149E0FD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08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81897-5252-C14A-BB16-3344D1AD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806C28-24F9-6944-8DA6-78B478E6B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860633-D60B-E144-8BC6-42CE83FA6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3BA639-7CAB-B44D-A431-ED318F86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2D7332-8EAF-5845-8AEA-B00BEC8C6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F55717-578D-DC4E-92DE-62DC79DE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8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5FCA2-9F3A-624F-AE72-5A1BF2D7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CCB116-0D08-A04B-A676-0F8A4B6E1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4AE1846-8FF2-C447-B5FA-D0D5A60A1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08524E2-B502-F249-874C-E19A6DBC0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4F5038D-52BB-1A48-A4C4-E26CAFFE4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413BF2E-65E2-714E-A58A-F8602121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19F504C-FAB8-2541-96B8-4011755E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7E03947-D0CE-0946-B920-F74DE876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32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C6B2C-4FB0-8C42-86AF-0CE2D5A43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8F837BB-AD51-DB49-91B7-E65DE626D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1F9260-130D-8E44-A234-6DE133CB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9656C5-33DC-B341-8857-45EAC384F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64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E420D8C-6A4C-8440-ABB5-702586DD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C34ADB-2BC0-604B-8416-55CF4456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136E89-4175-124D-8045-8E28548D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61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5B5EA-78A8-824B-BC63-ED75B114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978FCD-82DF-434E-8A32-D5470396A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928DA1-1398-A743-B9A9-1CE2607D7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0865BED-899D-CD4F-829A-2FC188EB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6688E17-9605-C844-A03A-285B54D7E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54978D-ED29-CE48-ABA9-70271EFF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9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96DF7-1DF7-AB45-85B2-A5EB9A1FF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2B3F7DD-A13C-0D49-A41F-9CEE5C9AE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143E17-C1C5-8842-A38D-90D79E1C7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09D4BB-36E0-8745-BD20-D06F0BA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49F0899-443C-CE4A-A8EA-9965691E3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183251-577F-A24D-959F-5ACF7F85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16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A78EFF4-4687-6747-9AD3-454B65A6B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1DDA74-D7AA-7145-B22D-1EFCC30B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6AFEC1-4B8D-EA46-A1E1-35DACED56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5BDE34-D149-8444-921E-4ECBD95B9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6D16B2-41D8-9445-9F21-CE7EFE253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53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4.tiff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tiff"/><Relationship Id="rId5" Type="http://schemas.openxmlformats.org/officeDocument/2006/relationships/image" Target="../media/image6.tif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4.tiff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4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4.tiff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4.tiff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B3D2A0D-8912-0543-B06B-B51F4E5D3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101" y="480305"/>
            <a:ext cx="2520131" cy="63592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D754DBC-6177-FA40-AD77-6FAE1D954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362" y="462267"/>
            <a:ext cx="2414537" cy="72436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9A03E64-2AE6-734D-9A5B-A1EF84959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166" y="1516945"/>
            <a:ext cx="5317662" cy="2133894"/>
          </a:xfrm>
          <a:prstGeom prst="rect">
            <a:avLst/>
          </a:prstGeom>
        </p:spPr>
      </p:pic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E42F9F1-A229-C44C-A1EF-1C967BC20CA7}"/>
              </a:ext>
            </a:extLst>
          </p:cNvPr>
          <p:cNvSpPr txBox="1">
            <a:spLocks/>
          </p:cNvSpPr>
          <p:nvPr/>
        </p:nvSpPr>
        <p:spPr>
          <a:xfrm>
            <a:off x="3263166" y="4357668"/>
            <a:ext cx="5317662" cy="983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 algn="ctr"/>
            <a:r>
              <a:rPr lang="nl-NL" sz="32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Activity: </a:t>
            </a:r>
            <a:r>
              <a:rPr lang="nl-NL" sz="32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Practice</a:t>
            </a:r>
            <a:r>
              <a:rPr lang="nl-NL" sz="32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nl-NL" sz="3200" b="1" dirty="0" err="1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Conversation</a:t>
            </a:r>
            <a:endParaRPr lang="nl-NL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3"/>
    </mc:Choice>
    <mc:Fallback xmlns="">
      <p:transition spd="slow" advTm="624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187381"/>
            <a:ext cx="685521" cy="274209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35044"/>
            <a:ext cx="6520264" cy="422386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C1278A-0A11-8E4A-BF77-F5F340272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46" y="6192703"/>
            <a:ext cx="1049164" cy="314749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8" y="757429"/>
            <a:ext cx="11368511" cy="543527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Today’s goal: Guiding a conversation with a student using the Thermos dashboard through deploying the T-GROW model.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Planning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Discussing T-Grow Coaching Model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Activity practice conversation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Discussion and questions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AFF98C0-48AF-6640-A396-311C8CCE0465}"/>
              </a:ext>
            </a:extLst>
          </p:cNvPr>
          <p:cNvSpPr txBox="1"/>
          <p:nvPr/>
        </p:nvSpPr>
        <p:spPr>
          <a:xfrm>
            <a:off x="9521371" y="6212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93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A4555B7-D054-61B5-3325-35504A9F99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57" r="2561"/>
          <a:stretch/>
        </p:blipFill>
        <p:spPr>
          <a:xfrm>
            <a:off x="6866864" y="977868"/>
            <a:ext cx="5267723" cy="420386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187381"/>
            <a:ext cx="685521" cy="2742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BC1278A-0A11-8E4A-BF77-F5F340272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346" y="6192703"/>
            <a:ext cx="1049164" cy="31474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AFF98C0-48AF-6640-A396-311C8CCE0465}"/>
              </a:ext>
            </a:extLst>
          </p:cNvPr>
          <p:cNvSpPr txBox="1"/>
          <p:nvPr/>
        </p:nvSpPr>
        <p:spPr>
          <a:xfrm>
            <a:off x="9521371" y="6212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D7ED6672-81A8-516E-E537-B340AF92FF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10" y="777825"/>
            <a:ext cx="11368511" cy="47914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Phase 0: </a:t>
            </a:r>
            <a:r>
              <a:rPr lang="en-US" sz="2400" b="1" dirty="0"/>
              <a:t>T</a:t>
            </a:r>
            <a:r>
              <a:rPr lang="en-US" sz="2400" dirty="0"/>
              <a:t>opic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Phase 1: Establishing the </a:t>
            </a:r>
            <a:r>
              <a:rPr lang="en-US" sz="2400" b="1" dirty="0"/>
              <a:t>G</a:t>
            </a:r>
            <a:r>
              <a:rPr lang="en-US" sz="2400" dirty="0"/>
              <a:t>oal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Phase 2: Exploring the Current </a:t>
            </a:r>
            <a:r>
              <a:rPr lang="en-US" sz="2400" b="1" dirty="0"/>
              <a:t>R</a:t>
            </a:r>
            <a:r>
              <a:rPr lang="en-US" sz="2400" dirty="0"/>
              <a:t>eality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Phase 3: Generating and Evaluating </a:t>
            </a:r>
            <a:r>
              <a:rPr lang="en-US" sz="2400" b="1" dirty="0"/>
              <a:t>O</a:t>
            </a:r>
            <a:r>
              <a:rPr lang="en-US" sz="2400" dirty="0"/>
              <a:t>ptions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Phase 4: Wrap-Up/Will/</a:t>
            </a:r>
            <a:r>
              <a:rPr lang="en-US" sz="2400" b="1" dirty="0"/>
              <a:t>W</a:t>
            </a:r>
            <a:r>
              <a:rPr lang="en-US" sz="2400" dirty="0"/>
              <a:t>ay Forward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/>
              <a:t>Note: </a:t>
            </a:r>
            <a:r>
              <a:rPr lang="en-US" sz="2200" dirty="0"/>
              <a:t>try to let the students guide the conversation and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encourage them to think about possibilities on their own.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A598BC-131A-D3CC-99A2-4D75C2198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35044"/>
            <a:ext cx="6520264" cy="422386"/>
          </a:xfrm>
        </p:spPr>
        <p:txBody>
          <a:bodyPr>
            <a:normAutofit fontScale="90000"/>
          </a:bodyPr>
          <a:lstStyle/>
          <a:p>
            <a:r>
              <a:rPr lang="en-US" dirty="0"/>
              <a:t>T-GROW Coaching Model 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5141734-15B2-083F-5AFA-B983F915A04E}"/>
              </a:ext>
            </a:extLst>
          </p:cNvPr>
          <p:cNvSpPr txBox="1">
            <a:spLocks/>
          </p:cNvSpPr>
          <p:nvPr/>
        </p:nvSpPr>
        <p:spPr>
          <a:xfrm>
            <a:off x="5308270" y="5676513"/>
            <a:ext cx="5891297" cy="53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715" marR="0" indent="-450715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034" indent="-30947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091" indent="-311057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410" indent="-311057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013" indent="-36660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332" indent="-352319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070" indent="-311057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6389" indent="-3523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23671569-6B59-3AB5-D770-DA69670C6D96}"/>
              </a:ext>
            </a:extLst>
          </p:cNvPr>
          <p:cNvSpPr txBox="1">
            <a:spLocks/>
          </p:cNvSpPr>
          <p:nvPr/>
        </p:nvSpPr>
        <p:spPr>
          <a:xfrm>
            <a:off x="3322401" y="4185739"/>
            <a:ext cx="11368511" cy="4791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715" marR="0" indent="-450715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034" indent="-30947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091" indent="-311057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410" indent="-311057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013" indent="-36660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332" indent="-352319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070" indent="-311057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6389" indent="-3523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2AB7DA92-4025-4BF6-22C8-D04E52098E94}"/>
              </a:ext>
            </a:extLst>
          </p:cNvPr>
          <p:cNvSpPr txBox="1">
            <a:spLocks/>
          </p:cNvSpPr>
          <p:nvPr/>
        </p:nvSpPr>
        <p:spPr>
          <a:xfrm>
            <a:off x="3480838" y="5549747"/>
            <a:ext cx="8415616" cy="1031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715" marR="0" indent="-450715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034" indent="-30947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091" indent="-311057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410" indent="-311057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013" indent="-36660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332" indent="-352319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070" indent="-311057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6389" indent="-3523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Passmore, J., &amp; Sinclair, T. (2020). Chapter 15: Behavioral Approach and the GROW Model. 	In </a:t>
            </a:r>
            <a:r>
              <a:rPr lang="en-US" sz="1600" i="1" dirty="0"/>
              <a:t>Becoming a Coach: The Essential ICF Guide</a:t>
            </a:r>
            <a:r>
              <a:rPr lang="en-US" sz="1600" dirty="0"/>
              <a:t> (1st ed., pp. 113–118). Springer. 	https://doi.org/10.1007/978-3-030-53161-4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49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AF88FC-6721-BA6D-FA68-2258D77F1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384" y="225631"/>
            <a:ext cx="11720945" cy="604454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nl-NL" sz="2000" u="sng" dirty="0">
                <a:solidFill>
                  <a:prstClr val="black"/>
                </a:solidFill>
              </a:rPr>
              <a:t>P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hase 0: </a:t>
            </a:r>
            <a:r>
              <a:rPr kumimoji="0" lang="nl-NL" sz="2000" b="1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opic</a:t>
            </a:r>
          </a:p>
          <a:p>
            <a:pPr marL="352319" lvl="1" indent="0">
              <a:lnSpc>
                <a:spcPct val="150000"/>
              </a:lnSpc>
              <a:buNone/>
              <a:defRPr/>
            </a:pPr>
            <a:r>
              <a:rPr kumimoji="0" lang="en-US" sz="20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Establish the topic of the conversation. What does the student want to talk about?</a:t>
            </a:r>
          </a:p>
          <a:p>
            <a:pPr>
              <a:lnSpc>
                <a:spcPct val="150000"/>
              </a:lnSpc>
              <a:defRPr/>
            </a:pP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 1: 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Establishing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nl-NL" sz="2000" b="1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oal</a:t>
            </a:r>
          </a:p>
          <a:p>
            <a:pPr marL="352319" marR="0" lvl="1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Formulate a concrete goal. What does the student want to achieve?</a:t>
            </a:r>
          </a:p>
          <a:p>
            <a:pPr>
              <a:lnSpc>
                <a:spcPct val="150000"/>
              </a:lnSpc>
              <a:defRPr/>
            </a:pP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 2: 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Exploring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Current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nl-NL" sz="2000" b="1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eality</a:t>
            </a:r>
            <a:endParaRPr kumimoji="0" lang="nl-NL" sz="2000" b="0" i="0" u="sng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52319" marR="0" lvl="1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Reflect on the current situation. What are the possible causes, effects,</a:t>
            </a:r>
            <a:r>
              <a:rPr lang="en-US" sz="2000" i="1" dirty="0">
                <a:solidFill>
                  <a:prstClr val="black"/>
                </a:solidFill>
              </a:rPr>
              <a:t> and</a:t>
            </a:r>
            <a:r>
              <a:rPr kumimoji="0" lang="en-US" sz="20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blockages? What has already been tried?</a:t>
            </a:r>
          </a:p>
          <a:p>
            <a:pPr>
              <a:lnSpc>
                <a:spcPct val="150000"/>
              </a:lnSpc>
              <a:defRPr/>
            </a:pP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 3: Generating and 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Evaluating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nl-NL" sz="2000" b="1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ptions</a:t>
            </a:r>
          </a:p>
          <a:p>
            <a:pPr marL="352319" marR="0" lvl="1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First brainstorm on all possible options, then evaluate these options to come up with the best-suited option.</a:t>
            </a:r>
          </a:p>
          <a:p>
            <a:pPr>
              <a:lnSpc>
                <a:spcPct val="150000"/>
              </a:lnSpc>
              <a:defRPr/>
            </a:pP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 4: 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Wrap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-Up/Will/</a:t>
            </a:r>
            <a:r>
              <a:rPr kumimoji="0" lang="nl-NL" sz="2000" b="1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ay Forward</a:t>
            </a:r>
          </a:p>
          <a:p>
            <a:pPr marL="352319" marR="0" lvl="1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Create an action plan. What steps will the student take to achieve this goal?  And what support is needed to do so?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39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519" y="187381"/>
            <a:ext cx="693802" cy="277521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8" y="350548"/>
            <a:ext cx="8645947" cy="422386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Working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T-</a:t>
            </a:r>
            <a:r>
              <a:rPr lang="nl-NL" dirty="0" err="1"/>
              <a:t>Grow</a:t>
            </a:r>
            <a:r>
              <a:rPr lang="nl-NL" dirty="0"/>
              <a:t> model &amp; Thermos-dashboard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C1278A-0A11-8E4A-BF77-F5F340272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46" y="6192703"/>
            <a:ext cx="1049164" cy="314749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9" y="904662"/>
            <a:ext cx="10597617" cy="5226679"/>
          </a:xfrm>
        </p:spPr>
        <p:txBody>
          <a:bodyPr>
            <a:normAutofit/>
          </a:bodyPr>
          <a:lstStyle/>
          <a:p>
            <a:r>
              <a:rPr lang="en-US" dirty="0"/>
              <a:t>Exercise: One on one conversation with student who has used the dashboard</a:t>
            </a:r>
          </a:p>
          <a:p>
            <a:pPr lvl="1"/>
            <a:r>
              <a:rPr lang="en-US" dirty="0"/>
              <a:t>Role play: 1 tutor, 1 ‘student’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Practice conversation in pairs, using the T-GROW Model (10 min)</a:t>
            </a:r>
          </a:p>
          <a:p>
            <a:endParaRPr lang="en-US" dirty="0"/>
          </a:p>
          <a:p>
            <a:r>
              <a:rPr lang="en-US" dirty="0"/>
              <a:t>Next, also in pairs, think about and discuss (5 min);</a:t>
            </a:r>
          </a:p>
          <a:p>
            <a:pPr lvl="1"/>
            <a:r>
              <a:rPr lang="en-US" dirty="0"/>
              <a:t>What can you ask a student? What shouldn’t you ask a student?</a:t>
            </a:r>
          </a:p>
          <a:p>
            <a:pPr lvl="1"/>
            <a:r>
              <a:rPr lang="en-US" dirty="0"/>
              <a:t>What is helpful for a student?</a:t>
            </a:r>
          </a:p>
          <a:p>
            <a:pPr marL="493564" lvl="1" indent="0">
              <a:buNone/>
            </a:pPr>
            <a:endParaRPr lang="en-US" dirty="0"/>
          </a:p>
          <a:p>
            <a:pPr lvl="1"/>
            <a:r>
              <a:rPr lang="en-US" dirty="0"/>
              <a:t>Let’s go!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0316889-20AF-A249-9157-80E660E5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799F32-66E9-E6AD-9D3C-1ADE94031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2717" y="3888317"/>
            <a:ext cx="3953414" cy="268278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8C72B6B-6A6E-DEEB-9B18-66941BC25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9987" y="4290768"/>
            <a:ext cx="2855374" cy="2280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65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519" y="187381"/>
            <a:ext cx="693802" cy="277521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50548"/>
            <a:ext cx="4485740" cy="422386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Discussion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Questions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C1278A-0A11-8E4A-BF77-F5F340272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46" y="6192703"/>
            <a:ext cx="1049164" cy="314749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9" y="904662"/>
            <a:ext cx="10597617" cy="5226679"/>
          </a:xfrm>
        </p:spPr>
        <p:txBody>
          <a:bodyPr>
            <a:normAutofit/>
          </a:bodyPr>
          <a:lstStyle/>
          <a:p>
            <a:r>
              <a:rPr lang="en-US" dirty="0"/>
              <a:t>First reactions?</a:t>
            </a:r>
          </a:p>
          <a:p>
            <a:endParaRPr lang="en-US" dirty="0"/>
          </a:p>
          <a:p>
            <a:r>
              <a:rPr lang="en-US" dirty="0"/>
              <a:t>Questions:</a:t>
            </a:r>
          </a:p>
          <a:p>
            <a:pPr lvl="1"/>
            <a:r>
              <a:rPr lang="en-US" dirty="0"/>
              <a:t>Was the T-GROW model helpful for guiding a student?</a:t>
            </a:r>
          </a:p>
          <a:p>
            <a:pPr lvl="1"/>
            <a:r>
              <a:rPr lang="en-US" dirty="0"/>
              <a:t>What can you ask a student? What shouldn’t you ask a student?</a:t>
            </a:r>
          </a:p>
          <a:p>
            <a:pPr lvl="1"/>
            <a:r>
              <a:rPr lang="en-US" dirty="0"/>
              <a:t>What is helpful for a student?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0316889-20AF-A249-9157-80E660E5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6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2890"/>
    </mc:Choice>
    <mc:Fallback xmlns="">
      <p:transition advTm="5289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519" y="187381"/>
            <a:ext cx="693802" cy="277521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50548"/>
            <a:ext cx="4485740" cy="422386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Please</a:t>
            </a:r>
            <a:r>
              <a:rPr lang="nl-NL" dirty="0"/>
              <a:t> </a:t>
            </a:r>
            <a:r>
              <a:rPr lang="nl-NL" dirty="0" err="1"/>
              <a:t>note</a:t>
            </a:r>
            <a:r>
              <a:rPr lang="nl-NL" dirty="0"/>
              <a:t>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C1278A-0A11-8E4A-BF77-F5F340272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46" y="6192703"/>
            <a:ext cx="1049164" cy="314749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9" y="904662"/>
            <a:ext cx="10597617" cy="52266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Important</a:t>
            </a:r>
            <a:r>
              <a:rPr lang="en-US" sz="2000"/>
              <a:t>: GDPR </a:t>
            </a:r>
            <a:r>
              <a:rPr lang="en-US" sz="2000" dirty="0"/>
              <a:t>(AVG) – data in the dashboard belongs to the student.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Don’t ask ‘What was your score on Planning?’ or ‘Can you show me your dashboard?’.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Do ask: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‘What did you notice about your scores?’ or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‘What do you want to share about your visualizations?’ or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‘Did you recognize yourself in the scores?’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ym typeface="Wingdings" pitchFamily="2" charset="2"/>
              </a:rPr>
              <a:t>‘What do you want to work on and how can I help?’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ym typeface="Wingdings" pitchFamily="2" charset="2"/>
              </a:rPr>
              <a:t>So no one gets in trouble  </a:t>
            </a:r>
            <a:endParaRPr lang="en-US" sz="20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0316889-20AF-A249-9157-80E660E5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23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187381"/>
            <a:ext cx="685521" cy="274209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35044"/>
            <a:ext cx="6520264" cy="422386"/>
          </a:xfrm>
        </p:spPr>
        <p:txBody>
          <a:bodyPr>
            <a:normAutofit fontScale="90000"/>
          </a:bodyPr>
          <a:lstStyle/>
          <a:p>
            <a:r>
              <a:rPr lang="en-US" dirty="0"/>
              <a:t>Closing remarks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C1278A-0A11-8E4A-BF77-F5F340272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46" y="6192703"/>
            <a:ext cx="1049164" cy="314749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9" y="1033695"/>
            <a:ext cx="11368511" cy="48631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Thank you for participating!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For questions, please contact (..)</a:t>
            </a:r>
            <a:endParaRPr lang="en-US" sz="2400" dirty="0"/>
          </a:p>
          <a:p>
            <a:pPr marL="493564" lvl="1" indent="0">
              <a:lnSpc>
                <a:spcPct val="150000"/>
              </a:lnSpc>
              <a:buNone/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AFF98C0-48AF-6640-A396-311C8CCE0465}"/>
              </a:ext>
            </a:extLst>
          </p:cNvPr>
          <p:cNvSpPr txBox="1"/>
          <p:nvPr/>
        </p:nvSpPr>
        <p:spPr>
          <a:xfrm>
            <a:off x="9521371" y="6212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074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24207</TotalTime>
  <Words>509</Words>
  <Application>Microsoft Office PowerPoint</Application>
  <PresentationFormat>Breedbeeld</PresentationFormat>
  <Paragraphs>68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Open Sans Light</vt:lpstr>
      <vt:lpstr>Kantoorthema</vt:lpstr>
      <vt:lpstr>PowerPoint-presentatie</vt:lpstr>
      <vt:lpstr>Welcome!</vt:lpstr>
      <vt:lpstr>T-GROW Coaching Model </vt:lpstr>
      <vt:lpstr>PowerPoint-presentatie</vt:lpstr>
      <vt:lpstr>Working with the T-Grow model &amp; Thermos-dashboard</vt:lpstr>
      <vt:lpstr>Discussion and Questions</vt:lpstr>
      <vt:lpstr>Please note!</vt:lpstr>
      <vt:lpstr>Closing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Vreugd, L.B. de (Lars)</dc:creator>
  <cp:lastModifiedBy>Lotte van Kesteren</cp:lastModifiedBy>
  <cp:revision>290</cp:revision>
  <dcterms:created xsi:type="dcterms:W3CDTF">2019-09-11T09:35:57Z</dcterms:created>
  <dcterms:modified xsi:type="dcterms:W3CDTF">2023-01-12T13:30:02Z</dcterms:modified>
</cp:coreProperties>
</file>